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43" r:id="rId4"/>
    <p:sldId id="258" r:id="rId5"/>
    <p:sldId id="259" r:id="rId6"/>
    <p:sldId id="260" r:id="rId7"/>
    <p:sldId id="261" r:id="rId8"/>
    <p:sldId id="262" r:id="rId9"/>
    <p:sldId id="282" r:id="rId10"/>
    <p:sldId id="283" r:id="rId11"/>
    <p:sldId id="284" r:id="rId12"/>
    <p:sldId id="285" r:id="rId13"/>
    <p:sldId id="286" r:id="rId14"/>
    <p:sldId id="332" r:id="rId15"/>
    <p:sldId id="287" r:id="rId16"/>
    <p:sldId id="309" r:id="rId17"/>
    <p:sldId id="288" r:id="rId18"/>
    <p:sldId id="289" r:id="rId19"/>
    <p:sldId id="302" r:id="rId20"/>
    <p:sldId id="310" r:id="rId21"/>
    <p:sldId id="290" r:id="rId22"/>
    <p:sldId id="311" r:id="rId23"/>
    <p:sldId id="291" r:id="rId24"/>
    <p:sldId id="292" r:id="rId25"/>
    <p:sldId id="293" r:id="rId26"/>
    <p:sldId id="303" r:id="rId27"/>
    <p:sldId id="312" r:id="rId28"/>
    <p:sldId id="294" r:id="rId29"/>
    <p:sldId id="313" r:id="rId30"/>
    <p:sldId id="295" r:id="rId31"/>
    <p:sldId id="314" r:id="rId32"/>
    <p:sldId id="296" r:id="rId33"/>
    <p:sldId id="307" r:id="rId34"/>
    <p:sldId id="305" r:id="rId35"/>
    <p:sldId id="304" r:id="rId36"/>
    <p:sldId id="306" r:id="rId37"/>
    <p:sldId id="297" r:id="rId38"/>
    <p:sldId id="315" r:id="rId39"/>
    <p:sldId id="298" r:id="rId40"/>
    <p:sldId id="308" r:id="rId41"/>
    <p:sldId id="316" r:id="rId42"/>
    <p:sldId id="300" r:id="rId43"/>
    <p:sldId id="317" r:id="rId44"/>
    <p:sldId id="299" r:id="rId45"/>
    <p:sldId id="318" r:id="rId46"/>
    <p:sldId id="301" r:id="rId47"/>
    <p:sldId id="319" r:id="rId48"/>
    <p:sldId id="320" r:id="rId49"/>
    <p:sldId id="322" r:id="rId50"/>
    <p:sldId id="321" r:id="rId51"/>
    <p:sldId id="324" r:id="rId52"/>
    <p:sldId id="323" r:id="rId53"/>
    <p:sldId id="333" r:id="rId54"/>
    <p:sldId id="334" r:id="rId55"/>
    <p:sldId id="326" r:id="rId56"/>
    <p:sldId id="335" r:id="rId57"/>
    <p:sldId id="327" r:id="rId58"/>
    <p:sldId id="328" r:id="rId59"/>
    <p:sldId id="336" r:id="rId60"/>
    <p:sldId id="329" r:id="rId61"/>
    <p:sldId id="337" r:id="rId62"/>
    <p:sldId id="338" r:id="rId63"/>
    <p:sldId id="330" r:id="rId64"/>
    <p:sldId id="339" r:id="rId65"/>
    <p:sldId id="340" r:id="rId6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3"/>
    <p:restoredTop sz="94631"/>
  </p:normalViewPr>
  <p:slideViewPr>
    <p:cSldViewPr snapToGrid="0" snapToObjects="1">
      <p:cViewPr varScale="1">
        <p:scale>
          <a:sx n="73" d="100"/>
          <a:sy n="73" d="100"/>
        </p:scale>
        <p:origin x="21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91A57-B719-414B-A8B4-570FFDEE891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6A09FB6-84F8-864D-B38E-E78976EF3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5C83E1F-8FEE-0944-B096-80893747279A}"/>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5" name="Fußzeilenplatzhalter 4">
            <a:extLst>
              <a:ext uri="{FF2B5EF4-FFF2-40B4-BE49-F238E27FC236}">
                <a16:creationId xmlns:a16="http://schemas.microsoft.com/office/drawing/2014/main" id="{86A7C2BF-F8FA-A94F-AE6C-60424C0385C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FF2152-5341-BF43-B003-31822CCF8526}"/>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78642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0303E-F1B7-C248-A98C-920F45DBBA2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4E66580-867A-0F42-8FFB-D5498594675F}"/>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FADD652-538D-0B49-BC16-A0A0354A76F3}"/>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5" name="Fußzeilenplatzhalter 4">
            <a:extLst>
              <a:ext uri="{FF2B5EF4-FFF2-40B4-BE49-F238E27FC236}">
                <a16:creationId xmlns:a16="http://schemas.microsoft.com/office/drawing/2014/main" id="{B287C81E-E242-9641-B517-A3684D1418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FE5022-E04D-8D45-B231-8656B75B88D9}"/>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274026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011B364-59A3-1242-A768-E80C016F02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9DED75F-C256-2B47-A98B-62ACDD149B4F}"/>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72C72CBB-84ED-644E-9E09-4EC13387F3FC}"/>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5" name="Fußzeilenplatzhalter 4">
            <a:extLst>
              <a:ext uri="{FF2B5EF4-FFF2-40B4-BE49-F238E27FC236}">
                <a16:creationId xmlns:a16="http://schemas.microsoft.com/office/drawing/2014/main" id="{20B041FE-D4FD-234D-852F-05C7E6FBF6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75D02E-F455-7C4D-B04A-90FFCD064D15}"/>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168319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4F042-BD27-4743-8FC6-2FDA004B7F7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2CC60AB-E812-D14C-A45A-1C70B7DFF271}"/>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2B585B99-E259-F741-B723-74F16F571D5C}"/>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5" name="Fußzeilenplatzhalter 4">
            <a:extLst>
              <a:ext uri="{FF2B5EF4-FFF2-40B4-BE49-F238E27FC236}">
                <a16:creationId xmlns:a16="http://schemas.microsoft.com/office/drawing/2014/main" id="{EFA2B179-4638-A94E-8420-81E8D60A8A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C92F3C-714F-184D-9306-A91A03F69290}"/>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381163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23F86-E149-4A4A-AB0D-E4AD1F4E6AB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2B72C74-2B45-C446-BF89-9F97572F1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41736F54-B6E1-F440-87DE-F76EDC7C97DD}"/>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5" name="Fußzeilenplatzhalter 4">
            <a:extLst>
              <a:ext uri="{FF2B5EF4-FFF2-40B4-BE49-F238E27FC236}">
                <a16:creationId xmlns:a16="http://schemas.microsoft.com/office/drawing/2014/main" id="{09D3A4C5-61C2-CF45-8E2A-F1A12CBC22F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2ADD44-1630-BE47-A80F-1F709CA36F5A}"/>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49256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7A045-EAA0-5748-9AB2-55056E27B4F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674CD52-5F75-BC45-8875-931FE54782E3}"/>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0A175096-C3E7-B747-8047-2F873881C9AC}"/>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EAE8D942-3272-FF4A-9FEF-1BEF75780551}"/>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6" name="Fußzeilenplatzhalter 5">
            <a:extLst>
              <a:ext uri="{FF2B5EF4-FFF2-40B4-BE49-F238E27FC236}">
                <a16:creationId xmlns:a16="http://schemas.microsoft.com/office/drawing/2014/main" id="{577FF8C7-BF62-4242-87AF-E3D4CBDEA5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005C577-6195-0E4C-84B6-5E550650C1FD}"/>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383986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1DE12-B12A-3140-9768-2F7A9CCAE25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13BB3E4-C5A1-8040-9B80-0A9993A32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249D793F-89D9-084B-92A1-345F646CCEE2}"/>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474B9852-7553-BB47-BEA9-082C9BBFA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854A9A9D-1BF5-3F4B-B89A-24C93040B223}"/>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477E9352-1F80-7148-97AA-07A4EB5BB3E7}"/>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8" name="Fußzeilenplatzhalter 7">
            <a:extLst>
              <a:ext uri="{FF2B5EF4-FFF2-40B4-BE49-F238E27FC236}">
                <a16:creationId xmlns:a16="http://schemas.microsoft.com/office/drawing/2014/main" id="{8D452A27-10B8-ED48-B579-734075EE9D1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CA6A38C-49BE-0B4E-AFF6-51C08C12E609}"/>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293689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E7ABC-9C69-9342-B01A-BA252D62BCA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76450BC-BE82-1245-908D-EB7017463887}"/>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4" name="Fußzeilenplatzhalter 3">
            <a:extLst>
              <a:ext uri="{FF2B5EF4-FFF2-40B4-BE49-F238E27FC236}">
                <a16:creationId xmlns:a16="http://schemas.microsoft.com/office/drawing/2014/main" id="{2BCEAE9D-7D3B-B54C-A536-9826C7798EE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71AB58D-C86F-D344-B1EB-42E144FDD5FB}"/>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281775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AF99F6A-B38B-004A-A9F2-A7DFC2B1ACA9}"/>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3" name="Fußzeilenplatzhalter 2">
            <a:extLst>
              <a:ext uri="{FF2B5EF4-FFF2-40B4-BE49-F238E27FC236}">
                <a16:creationId xmlns:a16="http://schemas.microsoft.com/office/drawing/2014/main" id="{6EA6C314-764B-F84F-B2F4-00DE8DD0CD9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0D4AF1-686D-E640-8DCC-E672B43D8822}"/>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392370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93CA8-7F0A-5249-9EA0-51FBB2D1BC5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01F1F0E-8A28-9B49-84B9-21F41A9805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7A6132C4-6D40-1F48-AD59-4BE24226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DF0B512A-F715-D742-93A7-239A28E0C464}"/>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6" name="Fußzeilenplatzhalter 5">
            <a:extLst>
              <a:ext uri="{FF2B5EF4-FFF2-40B4-BE49-F238E27FC236}">
                <a16:creationId xmlns:a16="http://schemas.microsoft.com/office/drawing/2014/main" id="{4B1FF8E2-84ED-6646-B855-B1582947B3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66B7172-F762-3A45-A7ED-00A6C59E87F8}"/>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395097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89AA5-5DE8-1941-BA0F-42184718628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062924B-0428-BE4C-8E7C-057635C79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504B022-65E8-5849-8B19-C8153FA05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3914FA6B-A0C3-D649-B5A5-9F755498FEA2}"/>
              </a:ext>
            </a:extLst>
          </p:cNvPr>
          <p:cNvSpPr>
            <a:spLocks noGrp="1"/>
          </p:cNvSpPr>
          <p:nvPr>
            <p:ph type="dt" sz="half" idx="10"/>
          </p:nvPr>
        </p:nvSpPr>
        <p:spPr/>
        <p:txBody>
          <a:bodyPr/>
          <a:lstStyle/>
          <a:p>
            <a:fld id="{916A8432-B939-5548-AD70-3587F90CDB79}" type="datetimeFigureOut">
              <a:rPr lang="de-DE" smtClean="0"/>
              <a:t>18.10.19</a:t>
            </a:fld>
            <a:endParaRPr lang="de-DE"/>
          </a:p>
        </p:txBody>
      </p:sp>
      <p:sp>
        <p:nvSpPr>
          <p:cNvPr id="6" name="Fußzeilenplatzhalter 5">
            <a:extLst>
              <a:ext uri="{FF2B5EF4-FFF2-40B4-BE49-F238E27FC236}">
                <a16:creationId xmlns:a16="http://schemas.microsoft.com/office/drawing/2014/main" id="{39ED0E3C-2E12-AA40-B6F3-4F1DBC3C91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FCE3527-73E0-BC47-94D4-2497401EB0AC}"/>
              </a:ext>
            </a:extLst>
          </p:cNvPr>
          <p:cNvSpPr>
            <a:spLocks noGrp="1"/>
          </p:cNvSpPr>
          <p:nvPr>
            <p:ph type="sldNum" sz="quarter" idx="12"/>
          </p:nvPr>
        </p:nvSpPr>
        <p:spPr/>
        <p:txBody>
          <a:bodyPr/>
          <a:lstStyle/>
          <a:p>
            <a:fld id="{24D7E4EF-F87A-2642-9768-9C8ED4746318}" type="slidenum">
              <a:rPr lang="de-DE" smtClean="0"/>
              <a:t>‹Nr.›</a:t>
            </a:fld>
            <a:endParaRPr lang="de-DE"/>
          </a:p>
        </p:txBody>
      </p:sp>
    </p:spTree>
    <p:extLst>
      <p:ext uri="{BB962C8B-B14F-4D97-AF65-F5344CB8AC3E}">
        <p14:creationId xmlns:p14="http://schemas.microsoft.com/office/powerpoint/2010/main" val="148544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1FBF86B-A5D6-5041-9F7E-8EEFC2BD7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3C7E8EB-EF5B-A54C-81C9-F64772106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C23D299-6A63-D341-B84A-7F3D89C48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A8432-B939-5548-AD70-3587F90CDB79}" type="datetimeFigureOut">
              <a:rPr lang="de-DE" smtClean="0"/>
              <a:t>18.10.19</a:t>
            </a:fld>
            <a:endParaRPr lang="de-DE"/>
          </a:p>
        </p:txBody>
      </p:sp>
      <p:sp>
        <p:nvSpPr>
          <p:cNvPr id="5" name="Fußzeilenplatzhalter 4">
            <a:extLst>
              <a:ext uri="{FF2B5EF4-FFF2-40B4-BE49-F238E27FC236}">
                <a16:creationId xmlns:a16="http://schemas.microsoft.com/office/drawing/2014/main" id="{01105BFE-DBE3-CC4F-AA02-215718B05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70644CA-2A97-4245-9161-9197FE5A6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7E4EF-F87A-2642-9768-9C8ED4746318}" type="slidenum">
              <a:rPr lang="de-DE" smtClean="0"/>
              <a:t>‹Nr.›</a:t>
            </a:fld>
            <a:endParaRPr lang="de-DE"/>
          </a:p>
        </p:txBody>
      </p:sp>
    </p:spTree>
    <p:extLst>
      <p:ext uri="{BB962C8B-B14F-4D97-AF65-F5344CB8AC3E}">
        <p14:creationId xmlns:p14="http://schemas.microsoft.com/office/powerpoint/2010/main" val="412676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webuntis.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thorsten.ruf@saarpfalz-kreis.d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DE258-F43F-314B-AFAE-DDD6C76C09F9}"/>
              </a:ext>
            </a:extLst>
          </p:cNvPr>
          <p:cNvSpPr>
            <a:spLocks noGrp="1"/>
          </p:cNvSpPr>
          <p:nvPr>
            <p:ph type="ctrTitle"/>
          </p:nvPr>
        </p:nvSpPr>
        <p:spPr/>
        <p:txBody>
          <a:bodyPr/>
          <a:lstStyle/>
          <a:p>
            <a:r>
              <a:rPr lang="de-DE" dirty="0"/>
              <a:t>Das elektronische Klassenbuch „</a:t>
            </a:r>
            <a:r>
              <a:rPr lang="de-DE" dirty="0" err="1"/>
              <a:t>WebUntis</a:t>
            </a:r>
            <a:r>
              <a:rPr lang="de-DE" dirty="0"/>
              <a:t>“</a:t>
            </a:r>
          </a:p>
        </p:txBody>
      </p:sp>
      <p:sp>
        <p:nvSpPr>
          <p:cNvPr id="3" name="Untertitel 2">
            <a:extLst>
              <a:ext uri="{FF2B5EF4-FFF2-40B4-BE49-F238E27FC236}">
                <a16:creationId xmlns:a16="http://schemas.microsoft.com/office/drawing/2014/main" id="{59C24A0E-835B-E94F-B312-3D3A3E2A9F1F}"/>
              </a:ext>
            </a:extLst>
          </p:cNvPr>
          <p:cNvSpPr>
            <a:spLocks noGrp="1"/>
          </p:cNvSpPr>
          <p:nvPr>
            <p:ph type="subTitle" idx="1"/>
          </p:nvPr>
        </p:nvSpPr>
        <p:spPr/>
        <p:txBody>
          <a:bodyPr/>
          <a:lstStyle/>
          <a:p>
            <a:r>
              <a:rPr lang="de-DE" dirty="0"/>
              <a:t>Anleitung für Eltern der Robert-Bosch-Schule Homburg</a:t>
            </a:r>
          </a:p>
        </p:txBody>
      </p:sp>
      <p:pic>
        <p:nvPicPr>
          <p:cNvPr id="5" name="Grafik 4">
            <a:extLst>
              <a:ext uri="{FF2B5EF4-FFF2-40B4-BE49-F238E27FC236}">
                <a16:creationId xmlns:a16="http://schemas.microsoft.com/office/drawing/2014/main" id="{D6CCBBED-1928-EF4C-AF61-041E1E26D0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81459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106AFB-6754-F243-824A-93EED7531B16}"/>
              </a:ext>
            </a:extLst>
          </p:cNvPr>
          <p:cNvPicPr>
            <a:picLocks noChangeAspect="1"/>
          </p:cNvPicPr>
          <p:nvPr/>
        </p:nvPicPr>
        <p:blipFill>
          <a:blip r:embed="rId2"/>
          <a:stretch>
            <a:fillRect/>
          </a:stretch>
        </p:blipFill>
        <p:spPr>
          <a:xfrm>
            <a:off x="466426" y="1063648"/>
            <a:ext cx="11899832" cy="3660751"/>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1931708" y="421142"/>
            <a:ext cx="4122550" cy="2057884"/>
          </a:xfrm>
          <a:prstGeom prst="wedgeRoundRectCallout">
            <a:avLst>
              <a:gd name="adj1" fmla="val 44658"/>
              <a:gd name="adj2" fmla="val 3894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Sie erhalten dann umgehend eine automatische E-Mail.</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7193798" y="5181457"/>
            <a:ext cx="3261932" cy="707034"/>
          </a:xfrm>
          <a:prstGeom prst="wedgeRoundRectCallout">
            <a:avLst>
              <a:gd name="adj1" fmla="val 18641"/>
              <a:gd name="adj2" fmla="val -23810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Auf diesen Link klicken.</a:t>
            </a:r>
          </a:p>
        </p:txBody>
      </p:sp>
    </p:spTree>
    <p:extLst>
      <p:ext uri="{BB962C8B-B14F-4D97-AF65-F5344CB8AC3E}">
        <p14:creationId xmlns:p14="http://schemas.microsoft.com/office/powerpoint/2010/main" val="10852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803326B-0047-0448-B802-3B04043BBC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 y="0"/>
            <a:ext cx="10123714" cy="7748975"/>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437871" y="900113"/>
            <a:ext cx="4122550" cy="2057884"/>
          </a:xfrm>
          <a:prstGeom prst="wedgeRoundRectCallout">
            <a:avLst>
              <a:gd name="adj1" fmla="val -143687"/>
              <a:gd name="adj2" fmla="val 18524"/>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öffnet sich dann dieses Fenster.</a:t>
            </a:r>
          </a:p>
          <a:p>
            <a:pPr algn="ctr"/>
            <a:endParaRPr lang="de-DE" sz="2000" dirty="0">
              <a:solidFill>
                <a:schemeClr val="tx1"/>
              </a:solidFill>
            </a:endParaRPr>
          </a:p>
          <a:p>
            <a:pPr algn="ctr"/>
            <a:r>
              <a:rPr lang="de-DE" sz="2000" dirty="0">
                <a:solidFill>
                  <a:schemeClr val="tx1"/>
                </a:solidFill>
              </a:rPr>
              <a:t>Hier steht der Name Ihres Kindes (oder Ihrer Kinder).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8298489" y="3520969"/>
            <a:ext cx="3261932" cy="1033777"/>
          </a:xfrm>
          <a:prstGeom prst="wedgeRoundRectCallout">
            <a:avLst>
              <a:gd name="adj1" fmla="val -79535"/>
              <a:gd name="adj2" fmla="val -1871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Denken Sie sich ein Passwort aus und geben Sie es hier ein.</a:t>
            </a:r>
          </a:p>
        </p:txBody>
      </p:sp>
      <p:sp>
        <p:nvSpPr>
          <p:cNvPr id="7" name="Abgerundete rechteckige Legende 6">
            <a:extLst>
              <a:ext uri="{FF2B5EF4-FFF2-40B4-BE49-F238E27FC236}">
                <a16:creationId xmlns:a16="http://schemas.microsoft.com/office/drawing/2014/main" id="{DA0E8118-E4BD-D140-9517-B83C7D8E9B6F}"/>
              </a:ext>
            </a:extLst>
          </p:cNvPr>
          <p:cNvSpPr/>
          <p:nvPr/>
        </p:nvSpPr>
        <p:spPr>
          <a:xfrm>
            <a:off x="5655931" y="4037857"/>
            <a:ext cx="3261932" cy="1033777"/>
          </a:xfrm>
          <a:prstGeom prst="wedgeRoundRectCallout">
            <a:avLst>
              <a:gd name="adj1" fmla="val -79535"/>
              <a:gd name="adj2" fmla="val -1871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stehen die Mindest-Bedingungen für ein akzeptables Passwort.</a:t>
            </a:r>
          </a:p>
        </p:txBody>
      </p:sp>
    </p:spTree>
    <p:extLst>
      <p:ext uri="{BB962C8B-B14F-4D97-AF65-F5344CB8AC3E}">
        <p14:creationId xmlns:p14="http://schemas.microsoft.com/office/powerpoint/2010/main" val="42793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ABB0165-1A4D-7643-BC69-994A006D4E25}"/>
              </a:ext>
            </a:extLst>
          </p:cNvPr>
          <p:cNvPicPr>
            <a:picLocks noChangeAspect="1"/>
          </p:cNvPicPr>
          <p:nvPr/>
        </p:nvPicPr>
        <p:blipFill>
          <a:blip r:embed="rId2"/>
          <a:stretch>
            <a:fillRect/>
          </a:stretch>
        </p:blipFill>
        <p:spPr>
          <a:xfrm>
            <a:off x="285749" y="6350"/>
            <a:ext cx="9654327" cy="5687084"/>
          </a:xfrm>
          <a:prstGeom prst="rect">
            <a:avLst/>
          </a:prstGeom>
        </p:spPr>
      </p:pic>
      <p:sp>
        <p:nvSpPr>
          <p:cNvPr id="7" name="Abgerundete rechteckige Legende 6">
            <a:extLst>
              <a:ext uri="{FF2B5EF4-FFF2-40B4-BE49-F238E27FC236}">
                <a16:creationId xmlns:a16="http://schemas.microsoft.com/office/drawing/2014/main" id="{EB978DD4-4913-A64A-9636-9306AB28C9EA}"/>
              </a:ext>
            </a:extLst>
          </p:cNvPr>
          <p:cNvSpPr/>
          <p:nvPr/>
        </p:nvSpPr>
        <p:spPr>
          <a:xfrm>
            <a:off x="8298489" y="3808827"/>
            <a:ext cx="3261932" cy="1033777"/>
          </a:xfrm>
          <a:prstGeom prst="wedgeRoundRectCallout">
            <a:avLst>
              <a:gd name="adj1" fmla="val -82708"/>
              <a:gd name="adj2" fmla="val 2801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das Passwort noch einmal eingeben.</a:t>
            </a:r>
          </a:p>
        </p:txBody>
      </p:sp>
      <p:sp>
        <p:nvSpPr>
          <p:cNvPr id="8" name="Abgerundete rechteckige Legende 7">
            <a:extLst>
              <a:ext uri="{FF2B5EF4-FFF2-40B4-BE49-F238E27FC236}">
                <a16:creationId xmlns:a16="http://schemas.microsoft.com/office/drawing/2014/main" id="{68324CF5-135B-C248-9BAE-37A787E4F28F}"/>
              </a:ext>
            </a:extLst>
          </p:cNvPr>
          <p:cNvSpPr/>
          <p:nvPr/>
        </p:nvSpPr>
        <p:spPr>
          <a:xfrm>
            <a:off x="3622972" y="4842604"/>
            <a:ext cx="3261932" cy="1033777"/>
          </a:xfrm>
          <a:prstGeom prst="wedgeRoundRectCallout">
            <a:avLst>
              <a:gd name="adj1" fmla="val -79535"/>
              <a:gd name="adj2" fmla="val -1871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Dann auf „Speichern“ klicken.</a:t>
            </a:r>
          </a:p>
        </p:txBody>
      </p:sp>
    </p:spTree>
    <p:extLst>
      <p:ext uri="{BB962C8B-B14F-4D97-AF65-F5344CB8AC3E}">
        <p14:creationId xmlns:p14="http://schemas.microsoft.com/office/powerpoint/2010/main" val="9260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81A2D34-4818-E747-B8D2-5AA59110F21E}"/>
              </a:ext>
            </a:extLst>
          </p:cNvPr>
          <p:cNvPicPr>
            <a:picLocks noChangeAspect="1"/>
          </p:cNvPicPr>
          <p:nvPr/>
        </p:nvPicPr>
        <p:blipFill>
          <a:blip r:embed="rId2"/>
          <a:stretch>
            <a:fillRect/>
          </a:stretch>
        </p:blipFill>
        <p:spPr>
          <a:xfrm>
            <a:off x="343859" y="364586"/>
            <a:ext cx="11607800" cy="41275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437871" y="900113"/>
            <a:ext cx="4122550" cy="2057884"/>
          </a:xfrm>
          <a:prstGeom prst="wedgeRoundRectCallout">
            <a:avLst>
              <a:gd name="adj1" fmla="val -36551"/>
              <a:gd name="adj2" fmla="val 2020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öffnet sich dieses Fenster.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4175939" y="4674096"/>
            <a:ext cx="3261932" cy="707034"/>
          </a:xfrm>
          <a:prstGeom prst="wedgeRoundRectCallout">
            <a:avLst>
              <a:gd name="adj1" fmla="val -30875"/>
              <a:gd name="adj2" fmla="val -15048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Ihr Benutzername ist Ihre </a:t>
            </a:r>
          </a:p>
          <a:p>
            <a:pPr algn="ctr"/>
            <a:r>
              <a:rPr lang="de-DE" sz="2000" dirty="0">
                <a:solidFill>
                  <a:schemeClr val="tx1"/>
                </a:solidFill>
              </a:rPr>
              <a:t>E-Mail-Adresse.</a:t>
            </a:r>
          </a:p>
        </p:txBody>
      </p:sp>
    </p:spTree>
    <p:extLst>
      <p:ext uri="{BB962C8B-B14F-4D97-AF65-F5344CB8AC3E}">
        <p14:creationId xmlns:p14="http://schemas.microsoft.com/office/powerpoint/2010/main" val="20145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E2ED2B9-A4D8-BF4A-8F27-934397760452}"/>
              </a:ext>
            </a:extLst>
          </p:cNvPr>
          <p:cNvPicPr>
            <a:picLocks noChangeAspect="1"/>
          </p:cNvPicPr>
          <p:nvPr/>
        </p:nvPicPr>
        <p:blipFill>
          <a:blip r:embed="rId2"/>
          <a:stretch>
            <a:fillRect/>
          </a:stretch>
        </p:blipFill>
        <p:spPr>
          <a:xfrm>
            <a:off x="0" y="1484012"/>
            <a:ext cx="12192000" cy="3889975"/>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1931708" y="421142"/>
            <a:ext cx="4122550" cy="2057884"/>
          </a:xfrm>
          <a:prstGeom prst="wedgeRoundRectCallout">
            <a:avLst>
              <a:gd name="adj1" fmla="val 61663"/>
              <a:gd name="adj2" fmla="val 110039"/>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Sie erhalten außerdem umgehend eine automatische E-Mail.</a:t>
            </a:r>
          </a:p>
        </p:txBody>
      </p:sp>
    </p:spTree>
    <p:extLst>
      <p:ext uri="{BB962C8B-B14F-4D97-AF65-F5344CB8AC3E}">
        <p14:creationId xmlns:p14="http://schemas.microsoft.com/office/powerpoint/2010/main" val="256355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2. Sich einloggen bzw. anmelden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343216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EB52670-7BDD-D94A-9BE6-94DC76C2350D}"/>
              </a:ext>
            </a:extLst>
          </p:cNvPr>
          <p:cNvPicPr>
            <a:picLocks noChangeAspect="1"/>
          </p:cNvPicPr>
          <p:nvPr/>
        </p:nvPicPr>
        <p:blipFill>
          <a:blip r:embed="rId2"/>
          <a:stretch>
            <a:fillRect/>
          </a:stretch>
        </p:blipFill>
        <p:spPr>
          <a:xfrm>
            <a:off x="350088" y="278297"/>
            <a:ext cx="11772900" cy="53594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4244275" y="503298"/>
            <a:ext cx="4122550" cy="2057884"/>
          </a:xfrm>
          <a:prstGeom prst="wedgeRoundRectCallout">
            <a:avLst>
              <a:gd name="adj1" fmla="val 92765"/>
              <a:gd name="adj2" fmla="val -4267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Sie auf „Login“ klicken, können Sie sich direkt das elektronische Klassenbuch öffnen.</a:t>
            </a:r>
          </a:p>
        </p:txBody>
      </p:sp>
    </p:spTree>
    <p:extLst>
      <p:ext uri="{BB962C8B-B14F-4D97-AF65-F5344CB8AC3E}">
        <p14:creationId xmlns:p14="http://schemas.microsoft.com/office/powerpoint/2010/main" val="18535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E3B79BD-5CEF-5E4B-8737-21AD6871AE15}"/>
              </a:ext>
            </a:extLst>
          </p:cNvPr>
          <p:cNvPicPr>
            <a:picLocks noChangeAspect="1"/>
          </p:cNvPicPr>
          <p:nvPr/>
        </p:nvPicPr>
        <p:blipFill>
          <a:blip r:embed="rId2"/>
          <a:stretch>
            <a:fillRect/>
          </a:stretch>
        </p:blipFill>
        <p:spPr>
          <a:xfrm>
            <a:off x="261308" y="233847"/>
            <a:ext cx="11772900" cy="54483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4211591" y="1055389"/>
            <a:ext cx="4122550" cy="2057884"/>
          </a:xfrm>
          <a:prstGeom prst="wedgeRoundRectCallout">
            <a:avLst>
              <a:gd name="adj1" fmla="val 79792"/>
              <a:gd name="adj2" fmla="val 41999"/>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Ihren Benutzernamen, d.h. Ihre E-Mail-Adresse eingeben.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4641900" y="3227780"/>
            <a:ext cx="3261932" cy="1672023"/>
          </a:xfrm>
          <a:prstGeom prst="wedgeRoundRectCallout">
            <a:avLst>
              <a:gd name="adj1" fmla="val 76494"/>
              <a:gd name="adj2" fmla="val -3090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Und hier Ihr Passwort eingeben (das Sie sich vorhin ausgedacht und eingegeben haben).</a:t>
            </a:r>
          </a:p>
        </p:txBody>
      </p:sp>
      <p:sp>
        <p:nvSpPr>
          <p:cNvPr id="7" name="Abgerundete rechteckige Legende 6">
            <a:extLst>
              <a:ext uri="{FF2B5EF4-FFF2-40B4-BE49-F238E27FC236}">
                <a16:creationId xmlns:a16="http://schemas.microsoft.com/office/drawing/2014/main" id="{C3BB770C-5100-2A4C-BFD4-810481414DC8}"/>
              </a:ext>
            </a:extLst>
          </p:cNvPr>
          <p:cNvSpPr/>
          <p:nvPr/>
        </p:nvSpPr>
        <p:spPr>
          <a:xfrm>
            <a:off x="4880564" y="4960642"/>
            <a:ext cx="3261932" cy="1672023"/>
          </a:xfrm>
          <a:prstGeom prst="wedgeRoundRectCallout">
            <a:avLst>
              <a:gd name="adj1" fmla="val 74907"/>
              <a:gd name="adj2" fmla="val -8662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Auf „Login“ klicken.</a:t>
            </a:r>
          </a:p>
        </p:txBody>
      </p:sp>
    </p:spTree>
    <p:extLst>
      <p:ext uri="{BB962C8B-B14F-4D97-AF65-F5344CB8AC3E}">
        <p14:creationId xmlns:p14="http://schemas.microsoft.com/office/powerpoint/2010/main" val="1283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6714F93-EF89-4B41-97AB-94819888ED34}"/>
              </a:ext>
            </a:extLst>
          </p:cNvPr>
          <p:cNvPicPr>
            <a:picLocks noChangeAspect="1"/>
          </p:cNvPicPr>
          <p:nvPr/>
        </p:nvPicPr>
        <p:blipFill>
          <a:blip r:embed="rId2"/>
          <a:stretch>
            <a:fillRect/>
          </a:stretch>
        </p:blipFill>
        <p:spPr>
          <a:xfrm>
            <a:off x="460250" y="284401"/>
            <a:ext cx="11070118" cy="6340685"/>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1017917" y="1431985"/>
            <a:ext cx="4687105" cy="3174521"/>
          </a:xfrm>
          <a:prstGeom prst="wedgeRoundRectCallout">
            <a:avLst>
              <a:gd name="adj1" fmla="val 54880"/>
              <a:gd name="adj2" fmla="val -3472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Je nach Browser öffnet sich eventuell ein kleines Fenster, bei dem Sie gefragt werden, ob Ihr Passwort gespeichert werden soll. Wenn Ihr Kind oder andere Personen Zugang zu Ihrem Computer haben, ist es wichtig, hier anzuklicken, dass das </a:t>
            </a:r>
            <a:r>
              <a:rPr lang="de-DE" sz="2000" u="sng" dirty="0">
                <a:solidFill>
                  <a:schemeClr val="tx1"/>
                </a:solidFill>
              </a:rPr>
              <a:t>Passwort nie gespeichert werden soll.</a:t>
            </a:r>
          </a:p>
        </p:txBody>
      </p:sp>
    </p:spTree>
    <p:extLst>
      <p:ext uri="{BB962C8B-B14F-4D97-AF65-F5344CB8AC3E}">
        <p14:creationId xmlns:p14="http://schemas.microsoft.com/office/powerpoint/2010/main" val="123027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6714F93-EF89-4B41-97AB-94819888ED34}"/>
              </a:ext>
            </a:extLst>
          </p:cNvPr>
          <p:cNvPicPr>
            <a:picLocks noChangeAspect="1"/>
          </p:cNvPicPr>
          <p:nvPr/>
        </p:nvPicPr>
        <p:blipFill>
          <a:blip r:embed="rId2"/>
          <a:stretch>
            <a:fillRect/>
          </a:stretch>
        </p:blipFill>
        <p:spPr>
          <a:xfrm>
            <a:off x="304974" y="267148"/>
            <a:ext cx="11116400" cy="6367194"/>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1035171" y="1397479"/>
            <a:ext cx="5170184" cy="3174521"/>
          </a:xfrm>
          <a:prstGeom prst="wedgeRoundRectCallout">
            <a:avLst>
              <a:gd name="adj1" fmla="val 57250"/>
              <a:gd name="adj2" fmla="val -3417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trotzdem auf „Passwort sichern“ (oder ähnliches), wird das Passwort meistens in einem Cookie gespeichert (eine kleine Text-Datei, in die der Browser verschiedene Ding zu den besuchten Webseiten speichert).</a:t>
            </a:r>
          </a:p>
          <a:p>
            <a:pPr algn="ctr"/>
            <a:r>
              <a:rPr lang="de-DE" sz="2000" dirty="0">
                <a:solidFill>
                  <a:schemeClr val="tx1"/>
                </a:solidFill>
              </a:rPr>
              <a:t>Löscht man die Cookies wieder, ist das Passwort auf dem Computer wieder gelöscht und man muss es beim Einloggen immer wieder neu eingeben.</a:t>
            </a:r>
          </a:p>
        </p:txBody>
      </p:sp>
    </p:spTree>
    <p:extLst>
      <p:ext uri="{BB962C8B-B14F-4D97-AF65-F5344CB8AC3E}">
        <p14:creationId xmlns:p14="http://schemas.microsoft.com/office/powerpoint/2010/main" val="78638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3050551-941D-A64F-A725-062A5F18B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
        <p:nvSpPr>
          <p:cNvPr id="5" name="Titel 4">
            <a:extLst>
              <a:ext uri="{FF2B5EF4-FFF2-40B4-BE49-F238E27FC236}">
                <a16:creationId xmlns:a16="http://schemas.microsoft.com/office/drawing/2014/main" id="{950C7502-DA85-ED44-AD30-E7D4883C2684}"/>
              </a:ext>
            </a:extLst>
          </p:cNvPr>
          <p:cNvSpPr>
            <a:spLocks noGrp="1"/>
          </p:cNvSpPr>
          <p:nvPr>
            <p:ph type="title"/>
          </p:nvPr>
        </p:nvSpPr>
        <p:spPr>
          <a:xfrm>
            <a:off x="838200" y="107478"/>
            <a:ext cx="10515600" cy="842781"/>
          </a:xfrm>
        </p:spPr>
        <p:txBody>
          <a:bodyPr/>
          <a:lstStyle/>
          <a:p>
            <a:r>
              <a:rPr lang="de-DE" dirty="0"/>
              <a:t>Inhalt</a:t>
            </a:r>
          </a:p>
        </p:txBody>
      </p:sp>
      <p:sp>
        <p:nvSpPr>
          <p:cNvPr id="7" name="Inhaltsplatzhalter 6">
            <a:extLst>
              <a:ext uri="{FF2B5EF4-FFF2-40B4-BE49-F238E27FC236}">
                <a16:creationId xmlns:a16="http://schemas.microsoft.com/office/drawing/2014/main" id="{E3BB0212-91A9-0D45-956D-411DFDF75E7F}"/>
              </a:ext>
            </a:extLst>
          </p:cNvPr>
          <p:cNvSpPr>
            <a:spLocks noGrp="1"/>
          </p:cNvSpPr>
          <p:nvPr>
            <p:ph idx="1"/>
          </p:nvPr>
        </p:nvSpPr>
        <p:spPr>
          <a:xfrm>
            <a:off x="838200" y="950258"/>
            <a:ext cx="10515600" cy="5907741"/>
          </a:xfrm>
        </p:spPr>
        <p:txBody>
          <a:bodyPr>
            <a:normAutofit fontScale="85000" lnSpcReduction="20000"/>
          </a:bodyPr>
          <a:lstStyle/>
          <a:p>
            <a:pPr marL="514350" indent="-514350">
              <a:buFont typeface="+mj-lt"/>
              <a:buAutoNum type="arabicPeriod"/>
            </a:pPr>
            <a:r>
              <a:rPr lang="de-DE" dirty="0"/>
              <a:t>Sich registrieren</a:t>
            </a:r>
          </a:p>
          <a:p>
            <a:pPr marL="514350" indent="-514350">
              <a:buFont typeface="+mj-lt"/>
              <a:buAutoNum type="arabicPeriod"/>
            </a:pPr>
            <a:r>
              <a:rPr lang="de-DE" dirty="0"/>
              <a:t>Sich einloggen / anmelden</a:t>
            </a:r>
          </a:p>
          <a:p>
            <a:pPr marL="514350" indent="-514350">
              <a:buFont typeface="+mj-lt"/>
              <a:buAutoNum type="arabicPeriod"/>
            </a:pPr>
            <a:r>
              <a:rPr lang="de-DE" dirty="0"/>
              <a:t>Die Startseite</a:t>
            </a:r>
          </a:p>
          <a:p>
            <a:pPr marL="514350" indent="-514350">
              <a:buFont typeface="+mj-lt"/>
              <a:buAutoNum type="arabicPeriod"/>
            </a:pPr>
            <a:r>
              <a:rPr lang="de-DE" dirty="0"/>
              <a:t>Der Stundenplan</a:t>
            </a:r>
          </a:p>
          <a:p>
            <a:pPr marL="514350" indent="-514350">
              <a:buFont typeface="+mj-lt"/>
              <a:buAutoNum type="arabicPeriod"/>
            </a:pPr>
            <a:r>
              <a:rPr lang="de-DE" dirty="0"/>
              <a:t>Die Seite „Meine Daten“</a:t>
            </a:r>
          </a:p>
          <a:p>
            <a:pPr marL="971550" lvl="1" indent="-514350">
              <a:buFont typeface="+mj-lt"/>
              <a:buAutoNum type="arabicPeriod"/>
            </a:pPr>
            <a:r>
              <a:rPr lang="de-DE" dirty="0"/>
              <a:t>Klassenbucheinträge</a:t>
            </a:r>
          </a:p>
          <a:p>
            <a:pPr marL="971550" lvl="1" indent="-514350">
              <a:buFont typeface="+mj-lt"/>
              <a:buAutoNum type="arabicPeriod"/>
            </a:pPr>
            <a:r>
              <a:rPr lang="de-DE" dirty="0"/>
              <a:t>Abwesenheiten</a:t>
            </a:r>
          </a:p>
          <a:p>
            <a:pPr marL="971550" lvl="1" indent="-514350">
              <a:buFont typeface="+mj-lt"/>
              <a:buAutoNum type="arabicPeriod"/>
            </a:pPr>
            <a:r>
              <a:rPr lang="de-DE" dirty="0"/>
              <a:t>Noten</a:t>
            </a:r>
          </a:p>
          <a:p>
            <a:pPr marL="971550" lvl="1" indent="-514350">
              <a:buFont typeface="+mj-lt"/>
              <a:buAutoNum type="arabicPeriod"/>
            </a:pPr>
            <a:r>
              <a:rPr lang="de-DE" dirty="0"/>
              <a:t>Prüfungen</a:t>
            </a:r>
          </a:p>
          <a:p>
            <a:pPr marL="971550" lvl="1" indent="-514350">
              <a:buFont typeface="+mj-lt"/>
              <a:buAutoNum type="arabicPeriod"/>
            </a:pPr>
            <a:r>
              <a:rPr lang="de-DE" dirty="0"/>
              <a:t>Hausaufgaben</a:t>
            </a:r>
          </a:p>
          <a:p>
            <a:pPr marL="971550" lvl="1" indent="-514350">
              <a:buFont typeface="+mj-lt"/>
              <a:buAutoNum type="arabicPeriod"/>
            </a:pPr>
            <a:r>
              <a:rPr lang="de-DE" dirty="0"/>
              <a:t>Mehrere Kinder</a:t>
            </a:r>
          </a:p>
          <a:p>
            <a:pPr marL="514350" indent="-514350">
              <a:buFont typeface="+mj-lt"/>
              <a:buAutoNum type="arabicPeriod"/>
            </a:pPr>
            <a:r>
              <a:rPr lang="de-DE" dirty="0"/>
              <a:t>Das Nachrichtensystem</a:t>
            </a:r>
          </a:p>
          <a:p>
            <a:pPr marL="514350" indent="-514350">
              <a:buFont typeface="+mj-lt"/>
              <a:buAutoNum type="arabicPeriod"/>
            </a:pPr>
            <a:r>
              <a:rPr lang="de-DE" dirty="0"/>
              <a:t>Das Profil</a:t>
            </a:r>
          </a:p>
          <a:p>
            <a:pPr marL="971550" lvl="1" indent="-514350">
              <a:buFont typeface="+mj-lt"/>
              <a:buAutoNum type="arabicPeriod"/>
            </a:pPr>
            <a:r>
              <a:rPr lang="de-DE" dirty="0"/>
              <a:t>Einstellungen, Weiterleitung als E-Mail</a:t>
            </a:r>
          </a:p>
          <a:p>
            <a:pPr marL="971550" lvl="1" indent="-514350">
              <a:buFont typeface="+mj-lt"/>
              <a:buAutoNum type="arabicPeriod"/>
            </a:pPr>
            <a:r>
              <a:rPr lang="de-DE" dirty="0"/>
              <a:t>Kontaktdaten</a:t>
            </a:r>
          </a:p>
          <a:p>
            <a:pPr marL="971550" lvl="1" indent="-514350">
              <a:buFont typeface="+mj-lt"/>
              <a:buAutoNum type="arabicPeriod"/>
            </a:pPr>
            <a:r>
              <a:rPr lang="de-DE" dirty="0"/>
              <a:t>Freigaben, Nutzung der App „</a:t>
            </a:r>
            <a:r>
              <a:rPr lang="de-DE" dirty="0" err="1"/>
              <a:t>untis</a:t>
            </a:r>
            <a:r>
              <a:rPr lang="de-DE" dirty="0"/>
              <a:t> mobile“</a:t>
            </a:r>
          </a:p>
          <a:p>
            <a:pPr marL="971550" lvl="1" indent="-514350">
              <a:buFont typeface="+mj-lt"/>
              <a:buAutoNum type="arabicPeriod"/>
            </a:pPr>
            <a:r>
              <a:rPr lang="de-DE" dirty="0"/>
              <a:t>Passwort ändern</a:t>
            </a:r>
          </a:p>
          <a:p>
            <a:pPr marL="971550" lvl="1" indent="-514350">
              <a:buFont typeface="+mj-lt"/>
              <a:buAutoNum type="arabicPeriod"/>
            </a:pPr>
            <a:r>
              <a:rPr lang="de-DE" dirty="0"/>
              <a:t>Hilfesystem, Online-Handbuch</a:t>
            </a:r>
          </a:p>
        </p:txBody>
      </p:sp>
    </p:spTree>
    <p:extLst>
      <p:ext uri="{BB962C8B-B14F-4D97-AF65-F5344CB8AC3E}">
        <p14:creationId xmlns:p14="http://schemas.microsoft.com/office/powerpoint/2010/main" val="281028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3. Die Startseite</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402969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974E727-E5C1-9F47-B227-CC076E3760F6}"/>
              </a:ext>
            </a:extLst>
          </p:cNvPr>
          <p:cNvPicPr>
            <a:picLocks noChangeAspect="1"/>
          </p:cNvPicPr>
          <p:nvPr/>
        </p:nvPicPr>
        <p:blipFill>
          <a:blip r:embed="rId2"/>
          <a:stretch>
            <a:fillRect/>
          </a:stretch>
        </p:blipFill>
        <p:spPr>
          <a:xfrm>
            <a:off x="0" y="163285"/>
            <a:ext cx="12192000" cy="6531429"/>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6780363" y="4088922"/>
            <a:ext cx="4278702" cy="1708030"/>
          </a:xfrm>
          <a:prstGeom prst="wedgeRoundRectCallout">
            <a:avLst>
              <a:gd name="adj1" fmla="val -42600"/>
              <a:gd name="adj2" fmla="val 1678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Nach dem Klicken auf „Login“ öffnet sich dieses Fenster – die Startseite Ihres elektronischen Klassenbuches. </a:t>
            </a:r>
          </a:p>
        </p:txBody>
      </p:sp>
      <p:sp>
        <p:nvSpPr>
          <p:cNvPr id="8" name="Abgerundete rechteckige Legende 7">
            <a:extLst>
              <a:ext uri="{FF2B5EF4-FFF2-40B4-BE49-F238E27FC236}">
                <a16:creationId xmlns:a16="http://schemas.microsoft.com/office/drawing/2014/main" id="{F6C6A065-4D54-AE45-89EE-CA0F207AE40C}"/>
              </a:ext>
            </a:extLst>
          </p:cNvPr>
          <p:cNvSpPr/>
          <p:nvPr/>
        </p:nvSpPr>
        <p:spPr>
          <a:xfrm>
            <a:off x="2563055" y="1423833"/>
            <a:ext cx="3993019" cy="1181344"/>
          </a:xfrm>
          <a:prstGeom prst="wedgeRoundRectCallout">
            <a:avLst>
              <a:gd name="adj1" fmla="val -98405"/>
              <a:gd name="adj2" fmla="val -6848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Hiermit kommen Sie immer wieder zur Start-Seite zurück.</a:t>
            </a:r>
          </a:p>
        </p:txBody>
      </p:sp>
      <p:sp>
        <p:nvSpPr>
          <p:cNvPr id="6" name="Abgerundete rechteckige Legende 5">
            <a:extLst>
              <a:ext uri="{FF2B5EF4-FFF2-40B4-BE49-F238E27FC236}">
                <a16:creationId xmlns:a16="http://schemas.microsoft.com/office/drawing/2014/main" id="{808A9477-3507-4C4B-AC48-91B8AC7C91FB}"/>
              </a:ext>
            </a:extLst>
          </p:cNvPr>
          <p:cNvSpPr/>
          <p:nvPr/>
        </p:nvSpPr>
        <p:spPr>
          <a:xfrm>
            <a:off x="1654409" y="3090458"/>
            <a:ext cx="3993019" cy="1181344"/>
          </a:xfrm>
          <a:prstGeom prst="wedgeRoundRectCallout">
            <a:avLst>
              <a:gd name="adj1" fmla="val -78559"/>
              <a:gd name="adj2" fmla="val -14975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hier, kommt man zum Stundenplan ...</a:t>
            </a:r>
          </a:p>
        </p:txBody>
      </p:sp>
      <p:sp>
        <p:nvSpPr>
          <p:cNvPr id="9" name="Abgerundete rechteckige Legende 8">
            <a:extLst>
              <a:ext uri="{FF2B5EF4-FFF2-40B4-BE49-F238E27FC236}">
                <a16:creationId xmlns:a16="http://schemas.microsoft.com/office/drawing/2014/main" id="{CE3C2439-6229-CD4F-AECB-9EA9FD217618}"/>
              </a:ext>
            </a:extLst>
          </p:cNvPr>
          <p:cNvSpPr/>
          <p:nvPr/>
        </p:nvSpPr>
        <p:spPr>
          <a:xfrm>
            <a:off x="7122619" y="1733235"/>
            <a:ext cx="4490261" cy="1947895"/>
          </a:xfrm>
          <a:prstGeom prst="wedgeRoundRectCallout">
            <a:avLst>
              <a:gd name="adj1" fmla="val -32377"/>
              <a:gd name="adj2" fmla="val -10421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hier, schließt man den Zugang. </a:t>
            </a:r>
            <a:br>
              <a:rPr lang="de-DE" sz="2000" dirty="0">
                <a:solidFill>
                  <a:schemeClr val="tx1"/>
                </a:solidFill>
              </a:rPr>
            </a:br>
            <a:r>
              <a:rPr lang="de-DE" sz="2000" dirty="0">
                <a:solidFill>
                  <a:schemeClr val="tx1"/>
                </a:solidFill>
              </a:rPr>
              <a:t>Will man das elektronische Klassenbuch wieder öffnen, muss man sich wieder mit Benutzername und Passwort anmelden.</a:t>
            </a:r>
          </a:p>
        </p:txBody>
      </p:sp>
    </p:spTree>
    <p:extLst>
      <p:ext uri="{BB962C8B-B14F-4D97-AF65-F5344CB8AC3E}">
        <p14:creationId xmlns:p14="http://schemas.microsoft.com/office/powerpoint/2010/main" val="2575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4. Der Stundenplan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647617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87BA803-A73F-D448-958C-A18D5A77A6E5}"/>
              </a:ext>
            </a:extLst>
          </p:cNvPr>
          <p:cNvPicPr>
            <a:picLocks noChangeAspect="1"/>
          </p:cNvPicPr>
          <p:nvPr/>
        </p:nvPicPr>
        <p:blipFill>
          <a:blip r:embed="rId2"/>
          <a:stretch>
            <a:fillRect/>
          </a:stretch>
        </p:blipFill>
        <p:spPr>
          <a:xfrm>
            <a:off x="270254" y="0"/>
            <a:ext cx="9548371" cy="68580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5840666" y="1450620"/>
            <a:ext cx="2998534" cy="1600684"/>
          </a:xfrm>
          <a:prstGeom prst="wedgeRoundRectCallout">
            <a:avLst>
              <a:gd name="adj1" fmla="val -103106"/>
              <a:gd name="adj2" fmla="val -3945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können Sie die verschiedenen Wochen anwählen.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3749039" y="3906218"/>
            <a:ext cx="3261932" cy="1048433"/>
          </a:xfrm>
          <a:prstGeom prst="wedgeRoundRectCallout">
            <a:avLst>
              <a:gd name="adj1" fmla="val -45967"/>
              <a:gd name="adj2" fmla="val -11831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Sie auf eine Stunde klicken, erhalten Sie weitere Informationen ...</a:t>
            </a:r>
          </a:p>
        </p:txBody>
      </p:sp>
    </p:spTree>
    <p:extLst>
      <p:ext uri="{BB962C8B-B14F-4D97-AF65-F5344CB8AC3E}">
        <p14:creationId xmlns:p14="http://schemas.microsoft.com/office/powerpoint/2010/main" val="262820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5A276DC-E577-A74F-822F-6E4FFB90AC9F}"/>
              </a:ext>
            </a:extLst>
          </p:cNvPr>
          <p:cNvPicPr>
            <a:picLocks noChangeAspect="1"/>
          </p:cNvPicPr>
          <p:nvPr/>
        </p:nvPicPr>
        <p:blipFill>
          <a:blip r:embed="rId2"/>
          <a:stretch>
            <a:fillRect/>
          </a:stretch>
        </p:blipFill>
        <p:spPr>
          <a:xfrm>
            <a:off x="767080" y="591820"/>
            <a:ext cx="8280400" cy="53086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4252711" y="2850833"/>
            <a:ext cx="4122550" cy="1416367"/>
          </a:xfrm>
          <a:prstGeom prst="wedgeRoundRectCallout">
            <a:avLst>
              <a:gd name="adj1" fmla="val -78338"/>
              <a:gd name="adj2" fmla="val -4080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Im Unterrichtsfenster kann man z.B. Hinweise für die Unterrichtsstunde aus der Vertretungsplanung lesen ...</a:t>
            </a:r>
          </a:p>
        </p:txBody>
      </p:sp>
    </p:spTree>
    <p:extLst>
      <p:ext uri="{BB962C8B-B14F-4D97-AF65-F5344CB8AC3E}">
        <p14:creationId xmlns:p14="http://schemas.microsoft.com/office/powerpoint/2010/main" val="980602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C8013B9-4679-6B4C-9BB1-F4198C742C52}"/>
              </a:ext>
            </a:extLst>
          </p:cNvPr>
          <p:cNvPicPr>
            <a:picLocks noChangeAspect="1"/>
          </p:cNvPicPr>
          <p:nvPr/>
        </p:nvPicPr>
        <p:blipFill>
          <a:blip r:embed="rId2"/>
          <a:stretch>
            <a:fillRect/>
          </a:stretch>
        </p:blipFill>
        <p:spPr>
          <a:xfrm>
            <a:off x="520700" y="900113"/>
            <a:ext cx="8255000" cy="46228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483591" y="3978593"/>
            <a:ext cx="2833889" cy="959167"/>
          </a:xfrm>
          <a:prstGeom prst="wedgeRoundRectCallout">
            <a:avLst>
              <a:gd name="adj1" fmla="val -85732"/>
              <a:gd name="adj2" fmla="val -5278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oder den Lehrstoff lesen.</a:t>
            </a:r>
          </a:p>
        </p:txBody>
      </p:sp>
    </p:spTree>
    <p:extLst>
      <p:ext uri="{BB962C8B-B14F-4D97-AF65-F5344CB8AC3E}">
        <p14:creationId xmlns:p14="http://schemas.microsoft.com/office/powerpoint/2010/main" val="3979283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C8013B9-4679-6B4C-9BB1-F4198C742C52}"/>
              </a:ext>
            </a:extLst>
          </p:cNvPr>
          <p:cNvPicPr>
            <a:picLocks noChangeAspect="1"/>
          </p:cNvPicPr>
          <p:nvPr/>
        </p:nvPicPr>
        <p:blipFill>
          <a:blip r:embed="rId2"/>
          <a:stretch>
            <a:fillRect/>
          </a:stretch>
        </p:blipFill>
        <p:spPr>
          <a:xfrm>
            <a:off x="520700" y="900113"/>
            <a:ext cx="8255000" cy="46228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788391" y="2744153"/>
            <a:ext cx="3352049" cy="1644967"/>
          </a:xfrm>
          <a:prstGeom prst="wedgeRoundRectCallout">
            <a:avLst>
              <a:gd name="adj1" fmla="val -85732"/>
              <a:gd name="adj2" fmla="val -5278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Alle anderen Felder haben bei uns keine Funktion oder keine praktische Bedeutung.</a:t>
            </a:r>
          </a:p>
        </p:txBody>
      </p:sp>
    </p:spTree>
    <p:extLst>
      <p:ext uri="{BB962C8B-B14F-4D97-AF65-F5344CB8AC3E}">
        <p14:creationId xmlns:p14="http://schemas.microsoft.com/office/powerpoint/2010/main" val="315411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5. Die Seite „Meine Daten“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1950908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2F142FB-F470-6343-B6ED-A36A147E72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05924" y="0"/>
            <a:ext cx="6480000" cy="4110601"/>
          </a:xfrm>
          <a:prstGeom prst="rect">
            <a:avLst/>
          </a:prstGeom>
        </p:spPr>
      </p:pic>
      <p:pic>
        <p:nvPicPr>
          <p:cNvPr id="7" name="Grafik 6">
            <a:extLst>
              <a:ext uri="{FF2B5EF4-FFF2-40B4-BE49-F238E27FC236}">
                <a16:creationId xmlns:a16="http://schemas.microsoft.com/office/drawing/2014/main" id="{6A4E12FE-9FCC-ED44-B498-3520450185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9800" y="4104190"/>
            <a:ext cx="6576124" cy="2700176"/>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183631" y="1715703"/>
            <a:ext cx="2285249" cy="1438977"/>
          </a:xfrm>
          <a:prstGeom prst="wedgeRoundRectCallout">
            <a:avLst>
              <a:gd name="adj1" fmla="val 50072"/>
              <a:gd name="adj2" fmla="val -78294"/>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hier, gelangt man zur Seite „Meine Daten“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5045191" y="121920"/>
            <a:ext cx="3261932" cy="707034"/>
          </a:xfrm>
          <a:prstGeom prst="wedgeRoundRectCallout">
            <a:avLst>
              <a:gd name="adj1" fmla="val -59983"/>
              <a:gd name="adj2" fmla="val 7783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ist eine Tabelle mit den Fehlzeiten.</a:t>
            </a:r>
          </a:p>
        </p:txBody>
      </p:sp>
      <p:sp>
        <p:nvSpPr>
          <p:cNvPr id="8" name="Abgerundete rechteckige Legende 7">
            <a:extLst>
              <a:ext uri="{FF2B5EF4-FFF2-40B4-BE49-F238E27FC236}">
                <a16:creationId xmlns:a16="http://schemas.microsoft.com/office/drawing/2014/main" id="{C7E41601-F444-3544-8F57-E4433561195F}"/>
              </a:ext>
            </a:extLst>
          </p:cNvPr>
          <p:cNvSpPr/>
          <p:nvPr/>
        </p:nvSpPr>
        <p:spPr>
          <a:xfrm>
            <a:off x="426720" y="4494158"/>
            <a:ext cx="2408206" cy="955921"/>
          </a:xfrm>
          <a:prstGeom prst="wedgeRoundRectCallout">
            <a:avLst>
              <a:gd name="adj1" fmla="val 75040"/>
              <a:gd name="adj2" fmla="val -3536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Befreiungen (z.B. Beurlaubung, Sport oder 10. Stunde)</a:t>
            </a:r>
          </a:p>
        </p:txBody>
      </p:sp>
      <p:sp>
        <p:nvSpPr>
          <p:cNvPr id="9" name="Abgerundete rechteckige Legende 8">
            <a:extLst>
              <a:ext uri="{FF2B5EF4-FFF2-40B4-BE49-F238E27FC236}">
                <a16:creationId xmlns:a16="http://schemas.microsoft.com/office/drawing/2014/main" id="{B0B5F9A0-F043-454E-B609-C6BAC27A17B3}"/>
              </a:ext>
            </a:extLst>
          </p:cNvPr>
          <p:cNvSpPr/>
          <p:nvPr/>
        </p:nvSpPr>
        <p:spPr>
          <a:xfrm>
            <a:off x="91441" y="5649262"/>
            <a:ext cx="2484120" cy="955921"/>
          </a:xfrm>
          <a:prstGeom prst="wedgeRoundRectCallout">
            <a:avLst>
              <a:gd name="adj1" fmla="val 63360"/>
              <a:gd name="adj2" fmla="val -4971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Klassenbucheinträge (z.B. Lob oder Tadel)</a:t>
            </a:r>
          </a:p>
        </p:txBody>
      </p:sp>
      <p:sp>
        <p:nvSpPr>
          <p:cNvPr id="10" name="Abgerundete rechteckige Legende 9">
            <a:extLst>
              <a:ext uri="{FF2B5EF4-FFF2-40B4-BE49-F238E27FC236}">
                <a16:creationId xmlns:a16="http://schemas.microsoft.com/office/drawing/2014/main" id="{26A549C7-E451-3742-8B21-E0F2DA0BF0B1}"/>
              </a:ext>
            </a:extLst>
          </p:cNvPr>
          <p:cNvSpPr/>
          <p:nvPr/>
        </p:nvSpPr>
        <p:spPr>
          <a:xfrm>
            <a:off x="6080761" y="5649262"/>
            <a:ext cx="2484120" cy="955921"/>
          </a:xfrm>
          <a:prstGeom prst="wedgeRoundRectCallout">
            <a:avLst>
              <a:gd name="adj1" fmla="val -86333"/>
              <a:gd name="adj2" fmla="val 6029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Noten</a:t>
            </a:r>
          </a:p>
        </p:txBody>
      </p:sp>
      <p:sp>
        <p:nvSpPr>
          <p:cNvPr id="11" name="Abgerundete rechteckige Legende 10">
            <a:extLst>
              <a:ext uri="{FF2B5EF4-FFF2-40B4-BE49-F238E27FC236}">
                <a16:creationId xmlns:a16="http://schemas.microsoft.com/office/drawing/2014/main" id="{35D2480D-B208-ED4E-95A2-0B933C4D7E04}"/>
              </a:ext>
            </a:extLst>
          </p:cNvPr>
          <p:cNvSpPr/>
          <p:nvPr/>
        </p:nvSpPr>
        <p:spPr>
          <a:xfrm>
            <a:off x="8785924" y="4459479"/>
            <a:ext cx="2597160" cy="1345888"/>
          </a:xfrm>
          <a:prstGeom prst="wedgeRoundRectCallout">
            <a:avLst>
              <a:gd name="adj1" fmla="val -111486"/>
              <a:gd name="adj2" fmla="val -5289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Prüfungen, d.h. schriftliche Arbeit oder andere Leistungsnachweise</a:t>
            </a:r>
          </a:p>
        </p:txBody>
      </p:sp>
      <p:sp>
        <p:nvSpPr>
          <p:cNvPr id="12" name="Abgerundete rechteckige Legende 11">
            <a:extLst>
              <a:ext uri="{FF2B5EF4-FFF2-40B4-BE49-F238E27FC236}">
                <a16:creationId xmlns:a16="http://schemas.microsoft.com/office/drawing/2014/main" id="{60695531-62AD-514A-BCF3-40B535F63FF4}"/>
              </a:ext>
            </a:extLst>
          </p:cNvPr>
          <p:cNvSpPr/>
          <p:nvPr/>
        </p:nvSpPr>
        <p:spPr>
          <a:xfrm>
            <a:off x="8363138" y="2823025"/>
            <a:ext cx="2545079" cy="746507"/>
          </a:xfrm>
          <a:prstGeom prst="wedgeRoundRectCallout">
            <a:avLst>
              <a:gd name="adj1" fmla="val -111486"/>
              <a:gd name="adj2" fmla="val -5289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Hausaufgaben</a:t>
            </a:r>
          </a:p>
        </p:txBody>
      </p:sp>
      <p:sp>
        <p:nvSpPr>
          <p:cNvPr id="13" name="Abgerundete rechteckige Legende 12">
            <a:extLst>
              <a:ext uri="{FF2B5EF4-FFF2-40B4-BE49-F238E27FC236}">
                <a16:creationId xmlns:a16="http://schemas.microsoft.com/office/drawing/2014/main" id="{5344A4D8-CFB8-A444-9B8F-45B0B98E892F}"/>
              </a:ext>
            </a:extLst>
          </p:cNvPr>
          <p:cNvSpPr/>
          <p:nvPr/>
        </p:nvSpPr>
        <p:spPr>
          <a:xfrm>
            <a:off x="8785924" y="1182094"/>
            <a:ext cx="2545079" cy="746507"/>
          </a:xfrm>
          <a:prstGeom prst="wedgeRoundRectCallout">
            <a:avLst>
              <a:gd name="adj1" fmla="val -111486"/>
              <a:gd name="adj2" fmla="val -5289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Klassendienste und Klassensprecher</a:t>
            </a:r>
          </a:p>
        </p:txBody>
      </p:sp>
    </p:spTree>
    <p:extLst>
      <p:ext uri="{BB962C8B-B14F-4D97-AF65-F5344CB8AC3E}">
        <p14:creationId xmlns:p14="http://schemas.microsoft.com/office/powerpoint/2010/main" val="174551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5.1 Klassenbucheinträge</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5129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707610-B04D-5E40-BA08-F01F63035FCB}"/>
              </a:ext>
            </a:extLst>
          </p:cNvPr>
          <p:cNvSpPr>
            <a:spLocks noGrp="1"/>
          </p:cNvSpPr>
          <p:nvPr>
            <p:ph type="ctrTitle"/>
          </p:nvPr>
        </p:nvSpPr>
        <p:spPr/>
        <p:txBody>
          <a:bodyPr/>
          <a:lstStyle/>
          <a:p>
            <a:r>
              <a:rPr lang="de-DE" dirty="0"/>
              <a:t>1. Sich registrieren</a:t>
            </a:r>
          </a:p>
        </p:txBody>
      </p:sp>
      <p:pic>
        <p:nvPicPr>
          <p:cNvPr id="6" name="Grafik 5">
            <a:extLst>
              <a:ext uri="{FF2B5EF4-FFF2-40B4-BE49-F238E27FC236}">
                <a16:creationId xmlns:a16="http://schemas.microsoft.com/office/drawing/2014/main" id="{A3050551-941D-A64F-A725-062A5F18B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030569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F875CE9-0032-8C4D-8006-BA7D3DDA3A8B}"/>
              </a:ext>
            </a:extLst>
          </p:cNvPr>
          <p:cNvPicPr>
            <a:picLocks noChangeAspect="1"/>
          </p:cNvPicPr>
          <p:nvPr/>
        </p:nvPicPr>
        <p:blipFill>
          <a:blip r:embed="rId2"/>
          <a:stretch>
            <a:fillRect/>
          </a:stretch>
        </p:blipFill>
        <p:spPr>
          <a:xfrm>
            <a:off x="0" y="555527"/>
            <a:ext cx="12192000" cy="5746945"/>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6919711" y="793433"/>
            <a:ext cx="4122550" cy="1492567"/>
          </a:xfrm>
          <a:prstGeom prst="wedgeRoundRectCallout">
            <a:avLst>
              <a:gd name="adj1" fmla="val -43219"/>
              <a:gd name="adj2" fmla="val 11649"/>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So sieht die Seite der Klassenbucheinträge aus.</a:t>
            </a:r>
          </a:p>
        </p:txBody>
      </p:sp>
    </p:spTree>
    <p:extLst>
      <p:ext uri="{BB962C8B-B14F-4D97-AF65-F5344CB8AC3E}">
        <p14:creationId xmlns:p14="http://schemas.microsoft.com/office/powerpoint/2010/main" val="235030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5.2 Abwesenheiten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640353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DD91FA-B97C-3B4B-96D9-9B6EA196F37A}"/>
              </a:ext>
            </a:extLst>
          </p:cNvPr>
          <p:cNvPicPr>
            <a:picLocks noChangeAspect="1"/>
          </p:cNvPicPr>
          <p:nvPr/>
        </p:nvPicPr>
        <p:blipFill>
          <a:blip r:embed="rId2"/>
          <a:stretch>
            <a:fillRect/>
          </a:stretch>
        </p:blipFill>
        <p:spPr>
          <a:xfrm>
            <a:off x="326953" y="0"/>
            <a:ext cx="8817048" cy="6770233"/>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199871" y="503873"/>
            <a:ext cx="2925329" cy="1172527"/>
          </a:xfrm>
          <a:prstGeom prst="wedgeRoundRectCallout">
            <a:avLst>
              <a:gd name="adj1" fmla="val -19930"/>
              <a:gd name="adj2" fmla="val 2275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Seite mit den Abwesenheiten</a:t>
            </a:r>
          </a:p>
        </p:txBody>
      </p:sp>
      <p:sp>
        <p:nvSpPr>
          <p:cNvPr id="7" name="Abgerundete rechteckige Legende 6">
            <a:extLst>
              <a:ext uri="{FF2B5EF4-FFF2-40B4-BE49-F238E27FC236}">
                <a16:creationId xmlns:a16="http://schemas.microsoft.com/office/drawing/2014/main" id="{FB40E55A-907F-614C-8245-9A6B4067FBB6}"/>
              </a:ext>
            </a:extLst>
          </p:cNvPr>
          <p:cNvSpPr/>
          <p:nvPr/>
        </p:nvSpPr>
        <p:spPr>
          <a:xfrm>
            <a:off x="8199871" y="2180273"/>
            <a:ext cx="2925329" cy="1675447"/>
          </a:xfrm>
          <a:prstGeom prst="wedgeRoundRectCallout">
            <a:avLst>
              <a:gd name="adj1" fmla="val -171531"/>
              <a:gd name="adj2" fmla="val -8706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man einen Zeitraum einstellen</a:t>
            </a:r>
          </a:p>
          <a:p>
            <a:pPr algn="ctr"/>
            <a:r>
              <a:rPr lang="de-DE" sz="2000" dirty="0">
                <a:solidFill>
                  <a:schemeClr val="tx1"/>
                </a:solidFill>
              </a:rPr>
              <a:t>und rechts daneben nach bestimmten Kategorien filtern.</a:t>
            </a:r>
          </a:p>
        </p:txBody>
      </p:sp>
    </p:spTree>
    <p:extLst>
      <p:ext uri="{BB962C8B-B14F-4D97-AF65-F5344CB8AC3E}">
        <p14:creationId xmlns:p14="http://schemas.microsoft.com/office/powerpoint/2010/main" val="19581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DD91FA-B97C-3B4B-96D9-9B6EA196F37A}"/>
              </a:ext>
            </a:extLst>
          </p:cNvPr>
          <p:cNvPicPr>
            <a:picLocks noChangeAspect="1"/>
          </p:cNvPicPr>
          <p:nvPr/>
        </p:nvPicPr>
        <p:blipFill>
          <a:blip r:embed="rId2"/>
          <a:stretch>
            <a:fillRect/>
          </a:stretch>
        </p:blipFill>
        <p:spPr>
          <a:xfrm>
            <a:off x="326953" y="0"/>
            <a:ext cx="8817048" cy="6770233"/>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199871" y="503873"/>
            <a:ext cx="2925329" cy="1172527"/>
          </a:xfrm>
          <a:prstGeom prst="wedgeRoundRectCallout">
            <a:avLst>
              <a:gd name="adj1" fmla="val -19930"/>
              <a:gd name="adj2" fmla="val 2275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Seite mit den Abwesenheiten</a:t>
            </a:r>
          </a:p>
        </p:txBody>
      </p:sp>
      <p:sp>
        <p:nvSpPr>
          <p:cNvPr id="7" name="Abgerundete rechteckige Legende 6">
            <a:extLst>
              <a:ext uri="{FF2B5EF4-FFF2-40B4-BE49-F238E27FC236}">
                <a16:creationId xmlns:a16="http://schemas.microsoft.com/office/drawing/2014/main" id="{FB40E55A-907F-614C-8245-9A6B4067FBB6}"/>
              </a:ext>
            </a:extLst>
          </p:cNvPr>
          <p:cNvSpPr/>
          <p:nvPr/>
        </p:nvSpPr>
        <p:spPr>
          <a:xfrm>
            <a:off x="8199871" y="2180273"/>
            <a:ext cx="2925329" cy="1675447"/>
          </a:xfrm>
          <a:prstGeom prst="wedgeRoundRectCallout">
            <a:avLst>
              <a:gd name="adj1" fmla="val -188723"/>
              <a:gd name="adj2" fmla="val -46129"/>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steht ein Abwesenheitsgrund aus der möglichen Liste:</a:t>
            </a:r>
          </a:p>
          <a:p>
            <a:pPr algn="ctr"/>
            <a:r>
              <a:rPr lang="de-DE" sz="2000" dirty="0">
                <a:solidFill>
                  <a:schemeClr val="tx1"/>
                </a:solidFill>
              </a:rPr>
              <a:t>- </a:t>
            </a:r>
            <a:r>
              <a:rPr lang="de-DE" sz="2000" dirty="0" err="1">
                <a:solidFill>
                  <a:schemeClr val="tx1"/>
                </a:solidFill>
              </a:rPr>
              <a:t>dd</a:t>
            </a:r>
            <a:endParaRPr lang="de-DE" sz="2000" dirty="0">
              <a:solidFill>
                <a:schemeClr val="tx1"/>
              </a:solidFill>
            </a:endParaRPr>
          </a:p>
        </p:txBody>
      </p:sp>
      <p:pic>
        <p:nvPicPr>
          <p:cNvPr id="8" name="Grafik 7">
            <a:extLst>
              <a:ext uri="{FF2B5EF4-FFF2-40B4-BE49-F238E27FC236}">
                <a16:creationId xmlns:a16="http://schemas.microsoft.com/office/drawing/2014/main" id="{8F003484-A095-FA43-9031-E975713ACEF5}"/>
              </a:ext>
            </a:extLst>
          </p:cNvPr>
          <p:cNvPicPr>
            <a:picLocks noChangeAspect="1"/>
          </p:cNvPicPr>
          <p:nvPr/>
        </p:nvPicPr>
        <p:blipFill>
          <a:blip r:embed="rId3"/>
          <a:stretch>
            <a:fillRect/>
          </a:stretch>
        </p:blipFill>
        <p:spPr>
          <a:xfrm>
            <a:off x="8397240" y="3393439"/>
            <a:ext cx="3083561" cy="2210855"/>
          </a:xfrm>
          <a:prstGeom prst="rect">
            <a:avLst/>
          </a:prstGeom>
        </p:spPr>
      </p:pic>
    </p:spTree>
    <p:extLst>
      <p:ext uri="{BB962C8B-B14F-4D97-AF65-F5344CB8AC3E}">
        <p14:creationId xmlns:p14="http://schemas.microsoft.com/office/powerpoint/2010/main" val="1269601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DD91FA-B97C-3B4B-96D9-9B6EA196F37A}"/>
              </a:ext>
            </a:extLst>
          </p:cNvPr>
          <p:cNvPicPr>
            <a:picLocks noChangeAspect="1"/>
          </p:cNvPicPr>
          <p:nvPr/>
        </p:nvPicPr>
        <p:blipFill>
          <a:blip r:embed="rId2"/>
          <a:stretch>
            <a:fillRect/>
          </a:stretch>
        </p:blipFill>
        <p:spPr>
          <a:xfrm>
            <a:off x="326953" y="0"/>
            <a:ext cx="8817048" cy="6770233"/>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199871" y="503873"/>
            <a:ext cx="2925329" cy="1172527"/>
          </a:xfrm>
          <a:prstGeom prst="wedgeRoundRectCallout">
            <a:avLst>
              <a:gd name="adj1" fmla="val -19930"/>
              <a:gd name="adj2" fmla="val 2275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Seite mit den Abwesenheiten</a:t>
            </a:r>
          </a:p>
        </p:txBody>
      </p:sp>
      <p:sp>
        <p:nvSpPr>
          <p:cNvPr id="7" name="Abgerundete rechteckige Legende 6">
            <a:extLst>
              <a:ext uri="{FF2B5EF4-FFF2-40B4-BE49-F238E27FC236}">
                <a16:creationId xmlns:a16="http://schemas.microsoft.com/office/drawing/2014/main" id="{FB40E55A-907F-614C-8245-9A6B4067FBB6}"/>
              </a:ext>
            </a:extLst>
          </p:cNvPr>
          <p:cNvSpPr/>
          <p:nvPr/>
        </p:nvSpPr>
        <p:spPr>
          <a:xfrm>
            <a:off x="8199871" y="2180273"/>
            <a:ext cx="2925329" cy="1675447"/>
          </a:xfrm>
          <a:prstGeom prst="wedgeRoundRectCallout">
            <a:avLst>
              <a:gd name="adj1" fmla="val -107452"/>
              <a:gd name="adj2" fmla="val 1481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die Lehrkraft einen  freien Text eingeben.</a:t>
            </a:r>
          </a:p>
        </p:txBody>
      </p:sp>
    </p:spTree>
    <p:extLst>
      <p:ext uri="{BB962C8B-B14F-4D97-AF65-F5344CB8AC3E}">
        <p14:creationId xmlns:p14="http://schemas.microsoft.com/office/powerpoint/2010/main" val="2750838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DD91FA-B97C-3B4B-96D9-9B6EA196F37A}"/>
              </a:ext>
            </a:extLst>
          </p:cNvPr>
          <p:cNvPicPr>
            <a:picLocks noChangeAspect="1"/>
          </p:cNvPicPr>
          <p:nvPr/>
        </p:nvPicPr>
        <p:blipFill>
          <a:blip r:embed="rId2"/>
          <a:stretch>
            <a:fillRect/>
          </a:stretch>
        </p:blipFill>
        <p:spPr>
          <a:xfrm>
            <a:off x="326953" y="0"/>
            <a:ext cx="8817048" cy="6770233"/>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199871" y="503873"/>
            <a:ext cx="2925329" cy="1172527"/>
          </a:xfrm>
          <a:prstGeom prst="wedgeRoundRectCallout">
            <a:avLst>
              <a:gd name="adj1" fmla="val -19930"/>
              <a:gd name="adj2" fmla="val 2275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Seite mit den Abwesenheiten</a:t>
            </a:r>
          </a:p>
        </p:txBody>
      </p:sp>
      <p:sp>
        <p:nvSpPr>
          <p:cNvPr id="6" name="Abgerundete rechteckige Legende 5">
            <a:extLst>
              <a:ext uri="{FF2B5EF4-FFF2-40B4-BE49-F238E27FC236}">
                <a16:creationId xmlns:a16="http://schemas.microsoft.com/office/drawing/2014/main" id="{BA973CC9-CA5F-6645-B206-23F354D24871}"/>
              </a:ext>
            </a:extLst>
          </p:cNvPr>
          <p:cNvSpPr/>
          <p:nvPr/>
        </p:nvSpPr>
        <p:spPr>
          <a:xfrm>
            <a:off x="8488680" y="3048000"/>
            <a:ext cx="3185160" cy="1874520"/>
          </a:xfrm>
          <a:prstGeom prst="wedgeRoundRectCallout">
            <a:avLst>
              <a:gd name="adj1" fmla="val -150317"/>
              <a:gd name="adj2" fmla="val -35256"/>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nach 2 Wochen keine Entschuldigung vorliegt, ist die Abwesenheit unentschuldigt.</a:t>
            </a:r>
          </a:p>
        </p:txBody>
      </p:sp>
    </p:spTree>
    <p:extLst>
      <p:ext uri="{BB962C8B-B14F-4D97-AF65-F5344CB8AC3E}">
        <p14:creationId xmlns:p14="http://schemas.microsoft.com/office/powerpoint/2010/main" val="139703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DD91FA-B97C-3B4B-96D9-9B6EA196F37A}"/>
              </a:ext>
            </a:extLst>
          </p:cNvPr>
          <p:cNvPicPr>
            <a:picLocks noChangeAspect="1"/>
          </p:cNvPicPr>
          <p:nvPr/>
        </p:nvPicPr>
        <p:blipFill>
          <a:blip r:embed="rId2"/>
          <a:stretch>
            <a:fillRect/>
          </a:stretch>
        </p:blipFill>
        <p:spPr>
          <a:xfrm>
            <a:off x="326953" y="0"/>
            <a:ext cx="8817048" cy="6770233"/>
          </a:xfrm>
          <a:prstGeom prst="rect">
            <a:avLst/>
          </a:prstGeom>
        </p:spPr>
      </p:pic>
      <p:sp>
        <p:nvSpPr>
          <p:cNvPr id="6" name="Abgerundete rechteckige Legende 5">
            <a:extLst>
              <a:ext uri="{FF2B5EF4-FFF2-40B4-BE49-F238E27FC236}">
                <a16:creationId xmlns:a16="http://schemas.microsoft.com/office/drawing/2014/main" id="{BA973CC9-CA5F-6645-B206-23F354D24871}"/>
              </a:ext>
            </a:extLst>
          </p:cNvPr>
          <p:cNvSpPr/>
          <p:nvPr/>
        </p:nvSpPr>
        <p:spPr>
          <a:xfrm>
            <a:off x="7726680" y="2240280"/>
            <a:ext cx="3185160" cy="1874520"/>
          </a:xfrm>
          <a:prstGeom prst="wedgeRoundRectCallout">
            <a:avLst>
              <a:gd name="adj1" fmla="val -48882"/>
              <a:gd name="adj2" fmla="val -8241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man ein </a:t>
            </a:r>
            <a:r>
              <a:rPr lang="de-DE" sz="2000" dirty="0" err="1">
                <a:solidFill>
                  <a:schemeClr val="tx1"/>
                </a:solidFill>
              </a:rPr>
              <a:t>pdf</a:t>
            </a:r>
            <a:r>
              <a:rPr lang="de-DE" sz="2000" dirty="0">
                <a:solidFill>
                  <a:schemeClr val="tx1"/>
                </a:solidFill>
              </a:rPr>
              <a:t>-Dokument erzeugen lassen, das die angezeigten Daten enthält.</a:t>
            </a:r>
          </a:p>
          <a:p>
            <a:pPr algn="ctr"/>
            <a:r>
              <a:rPr lang="de-DE" sz="2000" dirty="0">
                <a:solidFill>
                  <a:schemeClr val="tx1"/>
                </a:solidFill>
              </a:rPr>
              <a:t>Klickt man darauf ...</a:t>
            </a:r>
          </a:p>
        </p:txBody>
      </p:sp>
      <p:sp>
        <p:nvSpPr>
          <p:cNvPr id="7" name="Abgerundete rechteckige Legende 6">
            <a:extLst>
              <a:ext uri="{FF2B5EF4-FFF2-40B4-BE49-F238E27FC236}">
                <a16:creationId xmlns:a16="http://schemas.microsoft.com/office/drawing/2014/main" id="{BFF3B12B-9D0C-D741-B33F-55C1B93AE8D2}"/>
              </a:ext>
            </a:extLst>
          </p:cNvPr>
          <p:cNvSpPr/>
          <p:nvPr/>
        </p:nvSpPr>
        <p:spPr>
          <a:xfrm>
            <a:off x="8199871" y="503873"/>
            <a:ext cx="2925329" cy="1172527"/>
          </a:xfrm>
          <a:prstGeom prst="wedgeRoundRectCallout">
            <a:avLst>
              <a:gd name="adj1" fmla="val -19930"/>
              <a:gd name="adj2" fmla="val 2275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Seite mit den Abwesenheiten</a:t>
            </a:r>
          </a:p>
        </p:txBody>
      </p:sp>
    </p:spTree>
    <p:extLst>
      <p:ext uri="{BB962C8B-B14F-4D97-AF65-F5344CB8AC3E}">
        <p14:creationId xmlns:p14="http://schemas.microsoft.com/office/powerpoint/2010/main" val="333924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96F4D79-FC40-094C-9EC2-037BCF8AC667}"/>
              </a:ext>
            </a:extLst>
          </p:cNvPr>
          <p:cNvPicPr>
            <a:picLocks noChangeAspect="1"/>
          </p:cNvPicPr>
          <p:nvPr/>
        </p:nvPicPr>
        <p:blipFill>
          <a:blip r:embed="rId2"/>
          <a:stretch>
            <a:fillRect/>
          </a:stretch>
        </p:blipFill>
        <p:spPr>
          <a:xfrm>
            <a:off x="137160" y="2266741"/>
            <a:ext cx="12192000" cy="4122838"/>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422631" y="457901"/>
            <a:ext cx="4122550" cy="2057884"/>
          </a:xfrm>
          <a:prstGeom prst="wedgeRoundRectCallout">
            <a:avLst>
              <a:gd name="adj1" fmla="val 10014"/>
              <a:gd name="adj2" fmla="val 9681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öffnet sich dieses kleine Fenster.</a:t>
            </a:r>
          </a:p>
          <a:p>
            <a:pPr algn="ctr"/>
            <a:r>
              <a:rPr lang="de-DE" sz="2000" dirty="0">
                <a:solidFill>
                  <a:schemeClr val="tx1"/>
                </a:solidFill>
              </a:rPr>
              <a:t>Klickt man auf „</a:t>
            </a:r>
            <a:r>
              <a:rPr lang="de-DE" sz="2000" dirty="0" err="1">
                <a:solidFill>
                  <a:schemeClr val="tx1"/>
                </a:solidFill>
              </a:rPr>
              <a:t>Excuse.pdf</a:t>
            </a:r>
            <a:r>
              <a:rPr lang="de-DE" sz="2000" dirty="0">
                <a:solidFill>
                  <a:schemeClr val="tx1"/>
                </a:solidFill>
              </a:rPr>
              <a:t>“, wird die Datei heruntergeladen.</a:t>
            </a:r>
          </a:p>
        </p:txBody>
      </p:sp>
    </p:spTree>
    <p:extLst>
      <p:ext uri="{BB962C8B-B14F-4D97-AF65-F5344CB8AC3E}">
        <p14:creationId xmlns:p14="http://schemas.microsoft.com/office/powerpoint/2010/main" val="3623001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5.3 Noten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3583735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3C7538-044E-0943-AF11-38C9C1FE64E3}"/>
              </a:ext>
            </a:extLst>
          </p:cNvPr>
          <p:cNvPicPr>
            <a:picLocks noChangeAspect="1"/>
          </p:cNvPicPr>
          <p:nvPr/>
        </p:nvPicPr>
        <p:blipFill>
          <a:blip r:embed="rId2"/>
          <a:stretch>
            <a:fillRect/>
          </a:stretch>
        </p:blipFill>
        <p:spPr>
          <a:xfrm>
            <a:off x="132080" y="219710"/>
            <a:ext cx="11098273" cy="625729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351519" y="900113"/>
            <a:ext cx="3208901" cy="989647"/>
          </a:xfrm>
          <a:prstGeom prst="wedgeRoundRectCallout">
            <a:avLst>
              <a:gd name="adj1" fmla="val -27323"/>
              <a:gd name="adj2" fmla="val -2916"/>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Notenübersicht.</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3583349" y="4953824"/>
            <a:ext cx="3261932" cy="707034"/>
          </a:xfrm>
          <a:prstGeom prst="wedgeRoundRectCallout">
            <a:avLst>
              <a:gd name="adj1" fmla="val -71196"/>
              <a:gd name="adj2" fmla="val -217469"/>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man ein Fach auswählen ...</a:t>
            </a:r>
          </a:p>
        </p:txBody>
      </p:sp>
      <p:sp>
        <p:nvSpPr>
          <p:cNvPr id="7" name="Abgerundete rechteckige Legende 6">
            <a:extLst>
              <a:ext uri="{FF2B5EF4-FFF2-40B4-BE49-F238E27FC236}">
                <a16:creationId xmlns:a16="http://schemas.microsoft.com/office/drawing/2014/main" id="{49CAD7F1-19D5-914C-A93A-D6FF2C438073}"/>
              </a:ext>
            </a:extLst>
          </p:cNvPr>
          <p:cNvSpPr/>
          <p:nvPr/>
        </p:nvSpPr>
        <p:spPr>
          <a:xfrm>
            <a:off x="5214315" y="2358189"/>
            <a:ext cx="4154274" cy="2486527"/>
          </a:xfrm>
          <a:prstGeom prst="wedgeRoundRectCallout">
            <a:avLst>
              <a:gd name="adj1" fmla="val -91879"/>
              <a:gd name="adj2" fmla="val -4268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würde die Gesamtnote angezeigt werden. Da diese aber aber nicht automatisch berechnet wird, sondern von den Lehrkräften eingegeben und ständig angepasst werden müsste, blieben die Kreise bei uns leer.</a:t>
            </a:r>
          </a:p>
        </p:txBody>
      </p:sp>
    </p:spTree>
    <p:extLst>
      <p:ext uri="{BB962C8B-B14F-4D97-AF65-F5344CB8AC3E}">
        <p14:creationId xmlns:p14="http://schemas.microsoft.com/office/powerpoint/2010/main" val="24290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6A6E34-BA51-3D4A-8C34-8F584810D7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2977" y="170481"/>
            <a:ext cx="8223429" cy="6858000"/>
          </a:xfrm>
          <a:prstGeom prst="rect">
            <a:avLst/>
          </a:prstGeom>
        </p:spPr>
      </p:pic>
      <p:sp>
        <p:nvSpPr>
          <p:cNvPr id="10" name="Abgerundete rechteckige Legende 9">
            <a:extLst>
              <a:ext uri="{FF2B5EF4-FFF2-40B4-BE49-F238E27FC236}">
                <a16:creationId xmlns:a16="http://schemas.microsoft.com/office/drawing/2014/main" id="{BD2024A2-85AA-C84F-B989-B89ABE9AE147}"/>
              </a:ext>
            </a:extLst>
          </p:cNvPr>
          <p:cNvSpPr/>
          <p:nvPr/>
        </p:nvSpPr>
        <p:spPr>
          <a:xfrm>
            <a:off x="6168325" y="836907"/>
            <a:ext cx="4122550" cy="1363853"/>
          </a:xfrm>
          <a:prstGeom prst="wedgeRoundRectCallout">
            <a:avLst>
              <a:gd name="adj1" fmla="val -78852"/>
              <a:gd name="adj2" fmla="val -7064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In einem Browser (z.B. Edge, Chrome, Firefox, Safari) die Adresse </a:t>
            </a:r>
            <a:r>
              <a:rPr lang="de-DE" sz="2000" dirty="0">
                <a:solidFill>
                  <a:schemeClr val="tx1"/>
                </a:solidFill>
                <a:hlinkClick r:id="rId3">
                  <a:extLst>
                    <a:ext uri="{A12FA001-AC4F-418D-AE19-62706E023703}">
                      <ahyp:hlinkClr xmlns:ahyp="http://schemas.microsoft.com/office/drawing/2018/hyperlinkcolor" val="tx"/>
                    </a:ext>
                  </a:extLst>
                </a:hlinkClick>
              </a:rPr>
              <a:t>www.webuntis.com</a:t>
            </a:r>
            <a:r>
              <a:rPr lang="de-DE" sz="2000" dirty="0">
                <a:solidFill>
                  <a:schemeClr val="tx1"/>
                </a:solidFill>
              </a:rPr>
              <a:t> eingeben.</a:t>
            </a:r>
          </a:p>
        </p:txBody>
      </p:sp>
      <p:sp>
        <p:nvSpPr>
          <p:cNvPr id="11" name="Abgerundete rechteckige Legende 10">
            <a:extLst>
              <a:ext uri="{FF2B5EF4-FFF2-40B4-BE49-F238E27FC236}">
                <a16:creationId xmlns:a16="http://schemas.microsoft.com/office/drawing/2014/main" id="{7792BBE8-A1A9-4B4A-B078-BB57BD772E1C}"/>
              </a:ext>
            </a:extLst>
          </p:cNvPr>
          <p:cNvSpPr/>
          <p:nvPr/>
        </p:nvSpPr>
        <p:spPr>
          <a:xfrm>
            <a:off x="7733653" y="2324746"/>
            <a:ext cx="3222213" cy="3398721"/>
          </a:xfrm>
          <a:prstGeom prst="wedgeRoundRectCallout">
            <a:avLst>
              <a:gd name="adj1" fmla="val -125591"/>
              <a:gd name="adj2" fmla="val -12184"/>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Beim ersten Mal muss man den Namen der Schule eingeben: </a:t>
            </a:r>
          </a:p>
          <a:p>
            <a:pPr algn="ctr"/>
            <a:r>
              <a:rPr lang="de-DE" sz="2000" dirty="0">
                <a:solidFill>
                  <a:schemeClr val="tx1"/>
                </a:solidFill>
              </a:rPr>
              <a:t>„</a:t>
            </a:r>
            <a:r>
              <a:rPr lang="de-DE" sz="2000" dirty="0" err="1">
                <a:solidFill>
                  <a:schemeClr val="tx1"/>
                </a:solidFill>
              </a:rPr>
              <a:t>rbs</a:t>
            </a:r>
            <a:r>
              <a:rPr lang="de-DE" sz="2000" dirty="0">
                <a:solidFill>
                  <a:schemeClr val="tx1"/>
                </a:solidFill>
              </a:rPr>
              <a:t>-Homburg“ (man kann auch danach suchen).</a:t>
            </a:r>
          </a:p>
          <a:p>
            <a:pPr algn="ctr"/>
            <a:r>
              <a:rPr lang="de-DE" sz="2000" dirty="0">
                <a:solidFill>
                  <a:schemeClr val="tx1"/>
                </a:solidFill>
              </a:rPr>
              <a:t>In der Regel merkt der Browser sich diese Schule und startet automatisch mit der Login-Seite.</a:t>
            </a:r>
          </a:p>
        </p:txBody>
      </p:sp>
    </p:spTree>
    <p:extLst>
      <p:ext uri="{BB962C8B-B14F-4D97-AF65-F5344CB8AC3E}">
        <p14:creationId xmlns:p14="http://schemas.microsoft.com/office/powerpoint/2010/main" val="28995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3C7538-044E-0943-AF11-38C9C1FE64E3}"/>
              </a:ext>
            </a:extLst>
          </p:cNvPr>
          <p:cNvPicPr>
            <a:picLocks noChangeAspect="1"/>
          </p:cNvPicPr>
          <p:nvPr/>
        </p:nvPicPr>
        <p:blipFill>
          <a:blip r:embed="rId2"/>
          <a:stretch>
            <a:fillRect/>
          </a:stretch>
        </p:blipFill>
        <p:spPr>
          <a:xfrm>
            <a:off x="132080" y="219710"/>
            <a:ext cx="11098273" cy="625729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351519" y="900113"/>
            <a:ext cx="3208901" cy="989647"/>
          </a:xfrm>
          <a:prstGeom prst="wedgeRoundRectCallout">
            <a:avLst>
              <a:gd name="adj1" fmla="val -27323"/>
              <a:gd name="adj2" fmla="val -2916"/>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Notenübersicht.</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4563809" y="4765674"/>
            <a:ext cx="3261932" cy="1056005"/>
          </a:xfrm>
          <a:prstGeom prst="wedgeRoundRectCallout">
            <a:avLst>
              <a:gd name="adj1" fmla="val 7762"/>
              <a:gd name="adj2" fmla="val -10768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und hier werden alle  Noten in diesem Fachangezeigt.</a:t>
            </a:r>
          </a:p>
        </p:txBody>
      </p:sp>
      <p:sp>
        <p:nvSpPr>
          <p:cNvPr id="7" name="Abgerundete rechteckige Legende 6">
            <a:extLst>
              <a:ext uri="{FF2B5EF4-FFF2-40B4-BE49-F238E27FC236}">
                <a16:creationId xmlns:a16="http://schemas.microsoft.com/office/drawing/2014/main" id="{644BEE1A-B4A7-3549-8006-4686EA9F33B3}"/>
              </a:ext>
            </a:extLst>
          </p:cNvPr>
          <p:cNvSpPr/>
          <p:nvPr/>
        </p:nvSpPr>
        <p:spPr>
          <a:xfrm>
            <a:off x="971810" y="4765674"/>
            <a:ext cx="3261932" cy="1711327"/>
          </a:xfrm>
          <a:prstGeom prst="wedgeRoundRectCallout">
            <a:avLst>
              <a:gd name="adj1" fmla="val 14416"/>
              <a:gd name="adj2" fmla="val 2410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Einige Fächer haben keine Noten, z.B. Lernzeiten, AGs und Essen im Ganztag.</a:t>
            </a:r>
          </a:p>
        </p:txBody>
      </p:sp>
    </p:spTree>
    <p:extLst>
      <p:ext uri="{BB962C8B-B14F-4D97-AF65-F5344CB8AC3E}">
        <p14:creationId xmlns:p14="http://schemas.microsoft.com/office/powerpoint/2010/main" val="38243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5.4 Prüfungen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4217287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4EED73-1F1B-E145-B60B-770CBCBEE8A3}"/>
              </a:ext>
            </a:extLst>
          </p:cNvPr>
          <p:cNvPicPr>
            <a:picLocks noChangeAspect="1"/>
          </p:cNvPicPr>
          <p:nvPr/>
        </p:nvPicPr>
        <p:blipFill>
          <a:blip r:embed="rId2"/>
          <a:stretch>
            <a:fillRect/>
          </a:stretch>
        </p:blipFill>
        <p:spPr>
          <a:xfrm>
            <a:off x="215047" y="0"/>
            <a:ext cx="11761906" cy="68580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029386" y="627792"/>
            <a:ext cx="3928174" cy="1170528"/>
          </a:xfrm>
          <a:prstGeom prst="wedgeRoundRectCallout">
            <a:avLst>
              <a:gd name="adj1" fmla="val -40262"/>
              <a:gd name="adj2" fmla="val 1387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Dies ist die Seite mit den Prüfungen.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5203888" y="3563118"/>
            <a:ext cx="6088952" cy="2075682"/>
          </a:xfrm>
          <a:prstGeom prst="wedgeRoundRectCallout">
            <a:avLst>
              <a:gd name="adj1" fmla="val -46434"/>
              <a:gd name="adj2" fmla="val -2512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werden die Prüfungen, d.h. die Daten zu Leistungsnachweisen angegeben.</a:t>
            </a:r>
          </a:p>
          <a:p>
            <a:pPr algn="ctr"/>
            <a:r>
              <a:rPr lang="de-DE" sz="2000" dirty="0">
                <a:solidFill>
                  <a:schemeClr val="tx1"/>
                </a:solidFill>
              </a:rPr>
              <a:t>Gegenwärtig sind die Lehrkräfte gebeten, die </a:t>
            </a:r>
            <a:r>
              <a:rPr lang="de-DE" sz="2000" b="1" dirty="0">
                <a:solidFill>
                  <a:schemeClr val="tx1"/>
                </a:solidFill>
              </a:rPr>
              <a:t>großen Leistungsnachweise</a:t>
            </a:r>
            <a:r>
              <a:rPr lang="de-DE" sz="2000" dirty="0">
                <a:solidFill>
                  <a:schemeClr val="tx1"/>
                </a:solidFill>
              </a:rPr>
              <a:t> einzugeben. Die kleinen Leistungsnachweise können, aber müssen noch nicht eingegeben werden.</a:t>
            </a:r>
          </a:p>
        </p:txBody>
      </p:sp>
    </p:spTree>
    <p:extLst>
      <p:ext uri="{BB962C8B-B14F-4D97-AF65-F5344CB8AC3E}">
        <p14:creationId xmlns:p14="http://schemas.microsoft.com/office/powerpoint/2010/main" val="268877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5.5 Hausaufgaben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461840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1846CC8-E953-A34B-A4D3-7D29DE9F9F76}"/>
              </a:ext>
            </a:extLst>
          </p:cNvPr>
          <p:cNvPicPr>
            <a:picLocks noChangeAspect="1"/>
          </p:cNvPicPr>
          <p:nvPr/>
        </p:nvPicPr>
        <p:blipFill>
          <a:blip r:embed="rId2"/>
          <a:stretch>
            <a:fillRect/>
          </a:stretch>
        </p:blipFill>
        <p:spPr>
          <a:xfrm>
            <a:off x="294278" y="42862"/>
            <a:ext cx="8403044" cy="68580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697321" y="374903"/>
            <a:ext cx="3183139" cy="1423417"/>
          </a:xfrm>
          <a:prstGeom prst="wedgeRoundRectCallout">
            <a:avLst>
              <a:gd name="adj1" fmla="val -18081"/>
              <a:gd name="adj2" fmla="val 2127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Seite mit den Hausaufgaben.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8297609" y="2292388"/>
            <a:ext cx="3261932" cy="1029932"/>
          </a:xfrm>
          <a:prstGeom prst="wedgeRoundRectCallout">
            <a:avLst>
              <a:gd name="adj1" fmla="val -68860"/>
              <a:gd name="adj2" fmla="val 1532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stehen die Hausaufgaben, die bald fällig sind.</a:t>
            </a:r>
          </a:p>
        </p:txBody>
      </p:sp>
      <p:sp>
        <p:nvSpPr>
          <p:cNvPr id="7" name="Abgerundete rechteckige Legende 6">
            <a:extLst>
              <a:ext uri="{FF2B5EF4-FFF2-40B4-BE49-F238E27FC236}">
                <a16:creationId xmlns:a16="http://schemas.microsoft.com/office/drawing/2014/main" id="{08ECF8E5-DF05-4F42-A662-7AEA96171675}"/>
              </a:ext>
            </a:extLst>
          </p:cNvPr>
          <p:cNvSpPr/>
          <p:nvPr/>
        </p:nvSpPr>
        <p:spPr>
          <a:xfrm>
            <a:off x="8297609" y="4596625"/>
            <a:ext cx="3261932" cy="1029932"/>
          </a:xfrm>
          <a:prstGeom prst="wedgeRoundRectCallout">
            <a:avLst>
              <a:gd name="adj1" fmla="val -68860"/>
              <a:gd name="adj2" fmla="val 1532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stehen die Hausaufgaben, die aktuell sind.</a:t>
            </a:r>
          </a:p>
        </p:txBody>
      </p:sp>
      <p:sp>
        <p:nvSpPr>
          <p:cNvPr id="8" name="Abgerundete rechteckige Legende 7">
            <a:extLst>
              <a:ext uri="{FF2B5EF4-FFF2-40B4-BE49-F238E27FC236}">
                <a16:creationId xmlns:a16="http://schemas.microsoft.com/office/drawing/2014/main" id="{1D47400E-7167-6D48-9200-6FC3E109A734}"/>
              </a:ext>
            </a:extLst>
          </p:cNvPr>
          <p:cNvSpPr/>
          <p:nvPr/>
        </p:nvSpPr>
        <p:spPr>
          <a:xfrm>
            <a:off x="8297609" y="5748743"/>
            <a:ext cx="3261932" cy="1029932"/>
          </a:xfrm>
          <a:prstGeom prst="wedgeRoundRectCallout">
            <a:avLst>
              <a:gd name="adj1" fmla="val -68860"/>
              <a:gd name="adj2" fmla="val 1532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stehen die Hausaufgaben, die schon erledigt sein sollten.</a:t>
            </a:r>
          </a:p>
        </p:txBody>
      </p:sp>
    </p:spTree>
    <p:extLst>
      <p:ext uri="{BB962C8B-B14F-4D97-AF65-F5344CB8AC3E}">
        <p14:creationId xmlns:p14="http://schemas.microsoft.com/office/powerpoint/2010/main" val="13913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5.6 Mehrere Kinder</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891076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6E76A08-4819-DA4B-A6F7-822CEE74B818}"/>
              </a:ext>
            </a:extLst>
          </p:cNvPr>
          <p:cNvPicPr>
            <a:picLocks noChangeAspect="1"/>
          </p:cNvPicPr>
          <p:nvPr/>
        </p:nvPicPr>
        <p:blipFill>
          <a:blip r:embed="rId2"/>
          <a:stretch>
            <a:fillRect/>
          </a:stretch>
        </p:blipFill>
        <p:spPr>
          <a:xfrm>
            <a:off x="76200" y="151254"/>
            <a:ext cx="11993880" cy="4560075"/>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678502" y="1979211"/>
            <a:ext cx="4122550" cy="2057884"/>
          </a:xfrm>
          <a:prstGeom prst="wedgeRoundRectCallout">
            <a:avLst>
              <a:gd name="adj1" fmla="val -50243"/>
              <a:gd name="adj2" fmla="val -10758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Sie mehrere Kinder in unserer Schule haben, haben Sie oben die Auswahl, die Daten zu allen Kinder anzuzeigen, oder die Daten zu einem bestimmten Kind anzuzeigen. </a:t>
            </a:r>
          </a:p>
        </p:txBody>
      </p:sp>
      <p:sp>
        <p:nvSpPr>
          <p:cNvPr id="10" name="Abgerundete rechteckige Legende 9">
            <a:extLst>
              <a:ext uri="{FF2B5EF4-FFF2-40B4-BE49-F238E27FC236}">
                <a16:creationId xmlns:a16="http://schemas.microsoft.com/office/drawing/2014/main" id="{EAB4A477-F738-634E-931B-57B59BB29D0D}"/>
              </a:ext>
            </a:extLst>
          </p:cNvPr>
          <p:cNvSpPr/>
          <p:nvPr/>
        </p:nvSpPr>
        <p:spPr>
          <a:xfrm>
            <a:off x="7678502" y="1979211"/>
            <a:ext cx="4122550" cy="2057884"/>
          </a:xfrm>
          <a:prstGeom prst="wedgeRoundRectCallout">
            <a:avLst>
              <a:gd name="adj1" fmla="val -34347"/>
              <a:gd name="adj2" fmla="val -10462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Sie mehrere Kinder in unserer Schule haben, haben Sie oben die Auswahl, die Daten zu allen Kinder anzuzeigen, oder die Daten zu einem bestimmten Kind anzuzeigen. </a:t>
            </a:r>
          </a:p>
        </p:txBody>
      </p:sp>
      <p:sp>
        <p:nvSpPr>
          <p:cNvPr id="11" name="Abgerundete rechteckige Legende 10">
            <a:extLst>
              <a:ext uri="{FF2B5EF4-FFF2-40B4-BE49-F238E27FC236}">
                <a16:creationId xmlns:a16="http://schemas.microsoft.com/office/drawing/2014/main" id="{558CACF0-F316-A140-8076-25A7B97388BB}"/>
              </a:ext>
            </a:extLst>
          </p:cNvPr>
          <p:cNvSpPr/>
          <p:nvPr/>
        </p:nvSpPr>
        <p:spPr>
          <a:xfrm>
            <a:off x="7678502" y="1979211"/>
            <a:ext cx="4122550" cy="2057884"/>
          </a:xfrm>
          <a:prstGeom prst="wedgeRoundRectCallout">
            <a:avLst>
              <a:gd name="adj1" fmla="val -34347"/>
              <a:gd name="adj2" fmla="val -10462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Sie mehrere Kinder in unserer Schule haben, haben Sie oben die Auswahl, die Daten zu allen Kinder anzuzeigen, oder die Daten zu einem bestimmten Kind anzuzeigen. </a:t>
            </a:r>
          </a:p>
        </p:txBody>
      </p:sp>
      <p:sp>
        <p:nvSpPr>
          <p:cNvPr id="12" name="Abgerundete rechteckige Legende 11">
            <a:extLst>
              <a:ext uri="{FF2B5EF4-FFF2-40B4-BE49-F238E27FC236}">
                <a16:creationId xmlns:a16="http://schemas.microsoft.com/office/drawing/2014/main" id="{D33D61F2-73CF-3842-8E4C-AF296D4A0308}"/>
              </a:ext>
            </a:extLst>
          </p:cNvPr>
          <p:cNvSpPr/>
          <p:nvPr/>
        </p:nvSpPr>
        <p:spPr>
          <a:xfrm>
            <a:off x="7678502" y="1979211"/>
            <a:ext cx="4122550" cy="2057884"/>
          </a:xfrm>
          <a:prstGeom prst="wedgeRoundRectCallout">
            <a:avLst>
              <a:gd name="adj1" fmla="val -72423"/>
              <a:gd name="adj2" fmla="val -109804"/>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Sie mehrere Kinder in unserer Schule haben, haben Sie oben die Auswahl, die Daten zu allen Kinder anzuzeigen – oder die Daten zu einem bestimmten Kind anzuzeigen. </a:t>
            </a:r>
          </a:p>
        </p:txBody>
      </p:sp>
    </p:spTree>
    <p:extLst>
      <p:ext uri="{BB962C8B-B14F-4D97-AF65-F5344CB8AC3E}">
        <p14:creationId xmlns:p14="http://schemas.microsoft.com/office/powerpoint/2010/main" val="3135668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6. Das Nachrichtensystem</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928951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991D68B-E0A8-8F47-BE40-0A08D0BF388D}"/>
              </a:ext>
            </a:extLst>
          </p:cNvPr>
          <p:cNvPicPr>
            <a:picLocks noChangeAspect="1"/>
          </p:cNvPicPr>
          <p:nvPr/>
        </p:nvPicPr>
        <p:blipFill>
          <a:blip r:embed="rId2"/>
          <a:stretch>
            <a:fillRect/>
          </a:stretch>
        </p:blipFill>
        <p:spPr>
          <a:xfrm>
            <a:off x="106680" y="106680"/>
            <a:ext cx="8922327" cy="67056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029386" y="627792"/>
            <a:ext cx="3928174" cy="1170528"/>
          </a:xfrm>
          <a:prstGeom prst="wedgeRoundRectCallout">
            <a:avLst>
              <a:gd name="adj1" fmla="val -126023"/>
              <a:gd name="adj2" fmla="val -5602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auf dieses Symbol, öffnet sich die Seite zum Senden und Empfangen von Nachrichten.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4700968" y="2319432"/>
            <a:ext cx="4641152" cy="1322928"/>
          </a:xfrm>
          <a:prstGeom prst="wedgeRoundRectCallout">
            <a:avLst>
              <a:gd name="adj1" fmla="val -90095"/>
              <a:gd name="adj2" fmla="val -8860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man die Nachrichtenordner „Entwürfe“, „Posteingang“ und „Gesendet“ auswählen.</a:t>
            </a:r>
          </a:p>
        </p:txBody>
      </p:sp>
      <p:sp>
        <p:nvSpPr>
          <p:cNvPr id="8" name="Oval 7">
            <a:extLst>
              <a:ext uri="{FF2B5EF4-FFF2-40B4-BE49-F238E27FC236}">
                <a16:creationId xmlns:a16="http://schemas.microsoft.com/office/drawing/2014/main" id="{CE2A2D01-4BA6-2A41-9211-7D883818A29E}"/>
              </a:ext>
            </a:extLst>
          </p:cNvPr>
          <p:cNvSpPr/>
          <p:nvPr/>
        </p:nvSpPr>
        <p:spPr>
          <a:xfrm>
            <a:off x="655320" y="1075896"/>
            <a:ext cx="2270760" cy="110637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 rechteckige Legende 8">
            <a:extLst>
              <a:ext uri="{FF2B5EF4-FFF2-40B4-BE49-F238E27FC236}">
                <a16:creationId xmlns:a16="http://schemas.microsoft.com/office/drawing/2014/main" id="{857E8340-B944-474A-B661-5DBAFCB109E8}"/>
              </a:ext>
            </a:extLst>
          </p:cNvPr>
          <p:cNvSpPr/>
          <p:nvPr/>
        </p:nvSpPr>
        <p:spPr>
          <a:xfrm>
            <a:off x="4700968" y="4270152"/>
            <a:ext cx="4641152" cy="1322928"/>
          </a:xfrm>
          <a:prstGeom prst="wedgeRoundRectCallout">
            <a:avLst>
              <a:gd name="adj1" fmla="val -127528"/>
              <a:gd name="adj2" fmla="val -3100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man Nachrichten anhaken, um diese ...</a:t>
            </a:r>
          </a:p>
        </p:txBody>
      </p:sp>
      <p:sp>
        <p:nvSpPr>
          <p:cNvPr id="10" name="Abgerundete rechteckige Legende 9">
            <a:extLst>
              <a:ext uri="{FF2B5EF4-FFF2-40B4-BE49-F238E27FC236}">
                <a16:creationId xmlns:a16="http://schemas.microsoft.com/office/drawing/2014/main" id="{FB169297-55A8-A54A-AEC7-5841896934CE}"/>
              </a:ext>
            </a:extLst>
          </p:cNvPr>
          <p:cNvSpPr/>
          <p:nvPr/>
        </p:nvSpPr>
        <p:spPr>
          <a:xfrm>
            <a:off x="4708810" y="4270152"/>
            <a:ext cx="4641152" cy="1322928"/>
          </a:xfrm>
          <a:prstGeom prst="wedgeRoundRectCallout">
            <a:avLst>
              <a:gd name="adj1" fmla="val -103886"/>
              <a:gd name="adj2" fmla="val -18767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man Nachrichten anhaken, um diese ...</a:t>
            </a:r>
          </a:p>
          <a:p>
            <a:pPr algn="ctr"/>
            <a:r>
              <a:rPr lang="de-DE" sz="2000" dirty="0">
                <a:solidFill>
                  <a:schemeClr val="tx1"/>
                </a:solidFill>
              </a:rPr>
              <a:t>... dann z.B. löschen zu können.</a:t>
            </a:r>
          </a:p>
        </p:txBody>
      </p:sp>
    </p:spTree>
    <p:extLst>
      <p:ext uri="{BB962C8B-B14F-4D97-AF65-F5344CB8AC3E}">
        <p14:creationId xmlns:p14="http://schemas.microsoft.com/office/powerpoint/2010/main" val="11756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991D68B-E0A8-8F47-BE40-0A08D0BF388D}"/>
              </a:ext>
            </a:extLst>
          </p:cNvPr>
          <p:cNvPicPr>
            <a:picLocks noChangeAspect="1"/>
          </p:cNvPicPr>
          <p:nvPr/>
        </p:nvPicPr>
        <p:blipFill>
          <a:blip r:embed="rId2"/>
          <a:stretch>
            <a:fillRect/>
          </a:stretch>
        </p:blipFill>
        <p:spPr>
          <a:xfrm>
            <a:off x="106680" y="106680"/>
            <a:ext cx="8922327" cy="6705600"/>
          </a:xfrm>
          <a:prstGeom prst="rect">
            <a:avLst/>
          </a:prstGeom>
        </p:spPr>
      </p:pic>
      <p:sp>
        <p:nvSpPr>
          <p:cNvPr id="6" name="Abgerundete rechteckige Legende 5">
            <a:extLst>
              <a:ext uri="{FF2B5EF4-FFF2-40B4-BE49-F238E27FC236}">
                <a16:creationId xmlns:a16="http://schemas.microsoft.com/office/drawing/2014/main" id="{D15FC1F7-9B15-BE4A-9C8B-6EC15DDB866B}"/>
              </a:ext>
            </a:extLst>
          </p:cNvPr>
          <p:cNvSpPr/>
          <p:nvPr/>
        </p:nvSpPr>
        <p:spPr>
          <a:xfrm>
            <a:off x="4700968" y="2319432"/>
            <a:ext cx="4641152" cy="1322928"/>
          </a:xfrm>
          <a:prstGeom prst="wedgeRoundRectCallout">
            <a:avLst>
              <a:gd name="adj1" fmla="val -126388"/>
              <a:gd name="adj2" fmla="val -3767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auf „Neu“, erzeugt man eine neue Nachricht.</a:t>
            </a:r>
          </a:p>
        </p:txBody>
      </p:sp>
    </p:spTree>
    <p:extLst>
      <p:ext uri="{BB962C8B-B14F-4D97-AF65-F5344CB8AC3E}">
        <p14:creationId xmlns:p14="http://schemas.microsoft.com/office/powerpoint/2010/main" val="330202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F625A8E-58F3-0E4A-AC8A-127AD4BA7C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857" y="0"/>
            <a:ext cx="10738286" cy="6858000"/>
          </a:xfrm>
          <a:prstGeom prst="rect">
            <a:avLst/>
          </a:prstGeom>
        </p:spPr>
      </p:pic>
      <p:sp>
        <p:nvSpPr>
          <p:cNvPr id="4" name="Abgerundete rechteckige Legende 3">
            <a:extLst>
              <a:ext uri="{FF2B5EF4-FFF2-40B4-BE49-F238E27FC236}">
                <a16:creationId xmlns:a16="http://schemas.microsoft.com/office/drawing/2014/main" id="{7B293AB8-2006-B346-AF0E-3A883E45C98B}"/>
              </a:ext>
            </a:extLst>
          </p:cNvPr>
          <p:cNvSpPr/>
          <p:nvPr/>
        </p:nvSpPr>
        <p:spPr>
          <a:xfrm>
            <a:off x="7866497" y="3008607"/>
            <a:ext cx="4122550" cy="1363853"/>
          </a:xfrm>
          <a:prstGeom prst="wedgeRoundRectCallout">
            <a:avLst>
              <a:gd name="adj1" fmla="val -91923"/>
              <a:gd name="adj2" fmla="val 28729"/>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klicken.</a:t>
            </a:r>
          </a:p>
        </p:txBody>
      </p:sp>
    </p:spTree>
    <p:extLst>
      <p:ext uri="{BB962C8B-B14F-4D97-AF65-F5344CB8AC3E}">
        <p14:creationId xmlns:p14="http://schemas.microsoft.com/office/powerpoint/2010/main" val="899208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68D8119-07FD-CE4A-ACD7-2E49288971CE}"/>
              </a:ext>
            </a:extLst>
          </p:cNvPr>
          <p:cNvPicPr>
            <a:picLocks noChangeAspect="1"/>
          </p:cNvPicPr>
          <p:nvPr/>
        </p:nvPicPr>
        <p:blipFill>
          <a:blip r:embed="rId2"/>
          <a:stretch>
            <a:fillRect/>
          </a:stretch>
        </p:blipFill>
        <p:spPr>
          <a:xfrm>
            <a:off x="239316" y="259080"/>
            <a:ext cx="9223084" cy="547116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8040039" y="259080"/>
            <a:ext cx="3928174" cy="1170528"/>
          </a:xfrm>
          <a:prstGeom prst="wedgeRoundRectCallout">
            <a:avLst>
              <a:gd name="adj1" fmla="val -40262"/>
              <a:gd name="adj2" fmla="val 1387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öffnet sich dann dieses Fenster.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4788569" y="2660872"/>
            <a:ext cx="7179644" cy="4197128"/>
          </a:xfrm>
          <a:prstGeom prst="wedgeRoundRectCallout">
            <a:avLst>
              <a:gd name="adj1" fmla="val -13243"/>
              <a:gd name="adj2" fmla="val -65899"/>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Um den Empfänger auszuwählen, klickt man auf das kleine Dreieck. </a:t>
            </a:r>
          </a:p>
        </p:txBody>
      </p:sp>
      <p:sp>
        <p:nvSpPr>
          <p:cNvPr id="7" name="Abgerundete rechteckige Legende 6">
            <a:extLst>
              <a:ext uri="{FF2B5EF4-FFF2-40B4-BE49-F238E27FC236}">
                <a16:creationId xmlns:a16="http://schemas.microsoft.com/office/drawing/2014/main" id="{DE0D1D4E-5EEA-0A4F-AD90-D8FA8403F318}"/>
              </a:ext>
            </a:extLst>
          </p:cNvPr>
          <p:cNvSpPr/>
          <p:nvPr/>
        </p:nvSpPr>
        <p:spPr>
          <a:xfrm>
            <a:off x="4788568" y="2668284"/>
            <a:ext cx="7403431" cy="4197128"/>
          </a:xfrm>
          <a:prstGeom prst="wedgeRoundRectCallout">
            <a:avLst>
              <a:gd name="adj1" fmla="val -81168"/>
              <a:gd name="adj2" fmla="val -5936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erscheinen dann die Namen der Klassenlehrkräfte. Diese kann man anklicken und an einen oder mehrere eine Nachricht verfassen.</a:t>
            </a:r>
          </a:p>
          <a:p>
            <a:pPr algn="ctr"/>
            <a:r>
              <a:rPr lang="de-DE" sz="2000" dirty="0">
                <a:solidFill>
                  <a:schemeClr val="tx1"/>
                </a:solidFill>
              </a:rPr>
              <a:t>In unserer Schule kann man </a:t>
            </a:r>
            <a:r>
              <a:rPr lang="de-DE" sz="2000" b="1" dirty="0">
                <a:solidFill>
                  <a:schemeClr val="tx1"/>
                </a:solidFill>
              </a:rPr>
              <a:t>Nachrichten nur an den Klassenlehrer (und Co-Klassenlehrer) des eigenen Kindes schicken.</a:t>
            </a:r>
          </a:p>
          <a:p>
            <a:pPr algn="ctr"/>
            <a:r>
              <a:rPr lang="de-DE" sz="2000" dirty="0">
                <a:solidFill>
                  <a:schemeClr val="tx1"/>
                </a:solidFill>
              </a:rPr>
              <a:t>Leider ist es technisch nicht möglich, Nachrichten auch an die </a:t>
            </a:r>
            <a:r>
              <a:rPr lang="de-DE" sz="2000" b="1" dirty="0">
                <a:solidFill>
                  <a:schemeClr val="tx1"/>
                </a:solidFill>
              </a:rPr>
              <a:t>Fachlehrer</a:t>
            </a:r>
            <a:r>
              <a:rPr lang="de-DE" sz="2000" dirty="0">
                <a:solidFill>
                  <a:schemeClr val="tx1"/>
                </a:solidFill>
              </a:rPr>
              <a:t> des Kindes zu schicken, ohne das System für alle Empfänger zu öffnen. Wir möchten das System etwas einschränken, um eine Nachrichtenflut wie in den sozialen Medien zu vermeiden. </a:t>
            </a:r>
          </a:p>
          <a:p>
            <a:pPr algn="ctr"/>
            <a:r>
              <a:rPr lang="de-DE" sz="2000" dirty="0">
                <a:solidFill>
                  <a:schemeClr val="tx1"/>
                </a:solidFill>
              </a:rPr>
              <a:t>Wenn Sie den Fachlehrer erreichen möchten, schreiben Sie dem Klassenlehrer, dieser wird Ihr Anliegen dann weiterleiten.</a:t>
            </a:r>
          </a:p>
        </p:txBody>
      </p:sp>
      <p:sp>
        <p:nvSpPr>
          <p:cNvPr id="8" name="Abgerundete rechteckige Legende 7">
            <a:extLst>
              <a:ext uri="{FF2B5EF4-FFF2-40B4-BE49-F238E27FC236}">
                <a16:creationId xmlns:a16="http://schemas.microsoft.com/office/drawing/2014/main" id="{C617255F-72AE-1048-8D79-76DC71FEA5C7}"/>
              </a:ext>
            </a:extLst>
          </p:cNvPr>
          <p:cNvSpPr/>
          <p:nvPr/>
        </p:nvSpPr>
        <p:spPr>
          <a:xfrm>
            <a:off x="4788567" y="2653460"/>
            <a:ext cx="7403431" cy="4197128"/>
          </a:xfrm>
          <a:prstGeom prst="wedgeRoundRectCallout">
            <a:avLst>
              <a:gd name="adj1" fmla="val -83844"/>
              <a:gd name="adj2" fmla="val 1616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Nach der Eingabe eines Betreffs und Nachrichtentextes entweder</a:t>
            </a:r>
          </a:p>
          <a:p>
            <a:pPr marL="342900" indent="-342900">
              <a:buFontTx/>
              <a:buChar char="-"/>
            </a:pPr>
            <a:r>
              <a:rPr lang="de-DE" sz="2000" dirty="0">
                <a:solidFill>
                  <a:schemeClr val="tx1"/>
                </a:solidFill>
              </a:rPr>
              <a:t>auf „Speichern“ klicken, um einen Entwurf zu speichern, an dem man später weiterarbeite kann,</a:t>
            </a:r>
          </a:p>
          <a:p>
            <a:pPr marL="342900" indent="-342900">
              <a:buFontTx/>
              <a:buChar char="-"/>
            </a:pPr>
            <a:r>
              <a:rPr lang="de-DE" sz="2000" dirty="0">
                <a:solidFill>
                  <a:schemeClr val="tx1"/>
                </a:solidFill>
              </a:rPr>
              <a:t>oder auf „Senden“ klicken.</a:t>
            </a:r>
          </a:p>
        </p:txBody>
      </p:sp>
    </p:spTree>
    <p:extLst>
      <p:ext uri="{BB962C8B-B14F-4D97-AF65-F5344CB8AC3E}">
        <p14:creationId xmlns:p14="http://schemas.microsoft.com/office/powerpoint/2010/main" val="32515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7. Ihr Profil</a:t>
            </a:r>
          </a:p>
          <a:p>
            <a:pPr algn="ctr"/>
            <a:r>
              <a:rPr lang="de-DE" dirty="0"/>
              <a:t>7.1 Einstellungen für die Weiterleitung als E-Mail</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3142851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FB8F14A-A85B-AE49-BC60-A5404D84718C}"/>
              </a:ext>
            </a:extLst>
          </p:cNvPr>
          <p:cNvPicPr>
            <a:picLocks noChangeAspect="1"/>
          </p:cNvPicPr>
          <p:nvPr/>
        </p:nvPicPr>
        <p:blipFill>
          <a:blip r:embed="rId2"/>
          <a:stretch>
            <a:fillRect/>
          </a:stretch>
        </p:blipFill>
        <p:spPr>
          <a:xfrm>
            <a:off x="123190" y="110490"/>
            <a:ext cx="10472093" cy="575691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156119" y="192293"/>
            <a:ext cx="3928174" cy="1170528"/>
          </a:xfrm>
          <a:prstGeom prst="wedgeRoundRectCallout">
            <a:avLst>
              <a:gd name="adj1" fmla="val -94189"/>
              <a:gd name="adj2" fmla="val -1477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auf das Profil-Symbol, öffnet sich dieses Fenster.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5336542" y="2226698"/>
            <a:ext cx="6367111" cy="1750942"/>
          </a:xfrm>
          <a:prstGeom prst="wedgeRoundRectCallout">
            <a:avLst>
              <a:gd name="adj1" fmla="val -75252"/>
              <a:gd name="adj2" fmla="val -730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empfiehlt sind in der Regel, das System so einzustellen, dass die </a:t>
            </a:r>
            <a:r>
              <a:rPr lang="de-DE" sz="2000" dirty="0" err="1">
                <a:solidFill>
                  <a:schemeClr val="tx1"/>
                </a:solidFill>
              </a:rPr>
              <a:t>WebUntis</a:t>
            </a:r>
            <a:r>
              <a:rPr lang="de-DE" sz="2000" dirty="0">
                <a:solidFill>
                  <a:schemeClr val="tx1"/>
                </a:solidFill>
              </a:rPr>
              <a:t>-Nachrichten automatisch an die eigene E-Mail-Adresse weitergeleitet werden.</a:t>
            </a:r>
          </a:p>
          <a:p>
            <a:pPr algn="ctr"/>
            <a:r>
              <a:rPr lang="de-DE" sz="2000" dirty="0">
                <a:solidFill>
                  <a:schemeClr val="tx1"/>
                </a:solidFill>
              </a:rPr>
              <a:t>Dazu hier die E-Mail-Adresse eingeben ...</a:t>
            </a:r>
          </a:p>
        </p:txBody>
      </p:sp>
      <p:sp>
        <p:nvSpPr>
          <p:cNvPr id="10" name="Abgerundete rechteckige Legende 9">
            <a:extLst>
              <a:ext uri="{FF2B5EF4-FFF2-40B4-BE49-F238E27FC236}">
                <a16:creationId xmlns:a16="http://schemas.microsoft.com/office/drawing/2014/main" id="{7E3AC1AD-1419-A841-B587-4EDDBF001FA8}"/>
              </a:ext>
            </a:extLst>
          </p:cNvPr>
          <p:cNvSpPr/>
          <p:nvPr/>
        </p:nvSpPr>
        <p:spPr>
          <a:xfrm>
            <a:off x="6296662" y="4677838"/>
            <a:ext cx="5406991" cy="920528"/>
          </a:xfrm>
          <a:prstGeom prst="wedgeRoundRectCallout">
            <a:avLst>
              <a:gd name="adj1" fmla="val -72433"/>
              <a:gd name="adj2" fmla="val 1025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und hier ein Häkchen machen.</a:t>
            </a:r>
          </a:p>
        </p:txBody>
      </p:sp>
    </p:spTree>
    <p:extLst>
      <p:ext uri="{BB962C8B-B14F-4D97-AF65-F5344CB8AC3E}">
        <p14:creationId xmlns:p14="http://schemas.microsoft.com/office/powerpoint/2010/main" val="16717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8F22ABD-C94C-954D-B310-13A50668187C}"/>
              </a:ext>
            </a:extLst>
          </p:cNvPr>
          <p:cNvPicPr>
            <a:picLocks noChangeAspect="1"/>
          </p:cNvPicPr>
          <p:nvPr/>
        </p:nvPicPr>
        <p:blipFill>
          <a:blip r:embed="rId2"/>
          <a:stretch>
            <a:fillRect/>
          </a:stretch>
        </p:blipFill>
        <p:spPr>
          <a:xfrm>
            <a:off x="95251" y="134620"/>
            <a:ext cx="10483800" cy="57023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156119" y="192293"/>
            <a:ext cx="3928174" cy="1170528"/>
          </a:xfrm>
          <a:prstGeom prst="wedgeRoundRectCallout">
            <a:avLst>
              <a:gd name="adj1" fmla="val -94189"/>
              <a:gd name="adj2" fmla="val -1477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auf das Profil-Symbol, öffnet sich dieses Fenster.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5336542" y="2226698"/>
            <a:ext cx="6367111" cy="1750942"/>
          </a:xfrm>
          <a:prstGeom prst="wedgeRoundRectCallout">
            <a:avLst>
              <a:gd name="adj1" fmla="val -75013"/>
              <a:gd name="adj2" fmla="val -556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empfiehlt sind in der Regel, das System so einzustellen, dass die </a:t>
            </a:r>
            <a:r>
              <a:rPr lang="de-DE" sz="2000" dirty="0" err="1">
                <a:solidFill>
                  <a:schemeClr val="tx1"/>
                </a:solidFill>
              </a:rPr>
              <a:t>WebUntis</a:t>
            </a:r>
            <a:r>
              <a:rPr lang="de-DE" sz="2000" dirty="0">
                <a:solidFill>
                  <a:schemeClr val="tx1"/>
                </a:solidFill>
              </a:rPr>
              <a:t>-Nachrichten automatisch an die eigene E-Mail-Adresse weitergeleitet werden.</a:t>
            </a:r>
          </a:p>
          <a:p>
            <a:pPr algn="ctr"/>
            <a:r>
              <a:rPr lang="de-DE" sz="2000" dirty="0">
                <a:solidFill>
                  <a:schemeClr val="tx1"/>
                </a:solidFill>
              </a:rPr>
              <a:t>Dazu hier die E-Mail-Adresse eingeben ...</a:t>
            </a:r>
          </a:p>
        </p:txBody>
      </p:sp>
      <p:sp>
        <p:nvSpPr>
          <p:cNvPr id="10" name="Abgerundete rechteckige Legende 9">
            <a:extLst>
              <a:ext uri="{FF2B5EF4-FFF2-40B4-BE49-F238E27FC236}">
                <a16:creationId xmlns:a16="http://schemas.microsoft.com/office/drawing/2014/main" id="{7E3AC1AD-1419-A841-B587-4EDDBF001FA8}"/>
              </a:ext>
            </a:extLst>
          </p:cNvPr>
          <p:cNvSpPr/>
          <p:nvPr/>
        </p:nvSpPr>
        <p:spPr>
          <a:xfrm>
            <a:off x="6296662" y="4677838"/>
            <a:ext cx="5406991" cy="920528"/>
          </a:xfrm>
          <a:prstGeom prst="wedgeRoundRectCallout">
            <a:avLst>
              <a:gd name="adj1" fmla="val -72433"/>
              <a:gd name="adj2" fmla="val 1025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und hier ein Häkchen machen.</a:t>
            </a:r>
          </a:p>
        </p:txBody>
      </p:sp>
    </p:spTree>
    <p:extLst>
      <p:ext uri="{BB962C8B-B14F-4D97-AF65-F5344CB8AC3E}">
        <p14:creationId xmlns:p14="http://schemas.microsoft.com/office/powerpoint/2010/main" val="584016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7.2 Kontaktdaten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1478539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CEC80EE-0309-5644-AF4A-645EB7E60359}"/>
              </a:ext>
            </a:extLst>
          </p:cNvPr>
          <p:cNvPicPr>
            <a:picLocks noChangeAspect="1"/>
          </p:cNvPicPr>
          <p:nvPr/>
        </p:nvPicPr>
        <p:blipFill>
          <a:blip r:embed="rId2"/>
          <a:stretch>
            <a:fillRect/>
          </a:stretch>
        </p:blipFill>
        <p:spPr>
          <a:xfrm>
            <a:off x="545365" y="0"/>
            <a:ext cx="9333430" cy="68580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156119" y="604285"/>
            <a:ext cx="3928174" cy="1170528"/>
          </a:xfrm>
          <a:prstGeom prst="wedgeRoundRectCallout">
            <a:avLst>
              <a:gd name="adj1" fmla="val -147728"/>
              <a:gd name="adj2" fmla="val -29094"/>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auf „Kontaktdaten“, öffnet sich dieses Fenster.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6570982" y="2379098"/>
            <a:ext cx="5406991" cy="920528"/>
          </a:xfrm>
          <a:prstGeom prst="wedgeRoundRectCallout">
            <a:avLst>
              <a:gd name="adj1" fmla="val -87090"/>
              <a:gd name="adj2" fmla="val 59924"/>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können Sie sehen, welche Kontaktdaten zu Ihrem Kind in unserem Computer stehen.</a:t>
            </a:r>
          </a:p>
        </p:txBody>
      </p:sp>
      <p:sp>
        <p:nvSpPr>
          <p:cNvPr id="10" name="Abgerundete rechteckige Legende 9">
            <a:extLst>
              <a:ext uri="{FF2B5EF4-FFF2-40B4-BE49-F238E27FC236}">
                <a16:creationId xmlns:a16="http://schemas.microsoft.com/office/drawing/2014/main" id="{7E3AC1AD-1419-A841-B587-4EDDBF001FA8}"/>
              </a:ext>
            </a:extLst>
          </p:cNvPr>
          <p:cNvSpPr/>
          <p:nvPr/>
        </p:nvSpPr>
        <p:spPr>
          <a:xfrm>
            <a:off x="6416710" y="4418758"/>
            <a:ext cx="5406991" cy="1259966"/>
          </a:xfrm>
          <a:prstGeom prst="wedgeRoundRectCallout">
            <a:avLst>
              <a:gd name="adj1" fmla="val -32973"/>
              <a:gd name="adj2" fmla="val 1191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Die Kontaktdaten können Sie nicht alleine ändern. Wenn die Daten nicht stimmen sollten, melden Sie sich bitte im Sekretariat.</a:t>
            </a:r>
          </a:p>
        </p:txBody>
      </p:sp>
    </p:spTree>
    <p:extLst>
      <p:ext uri="{BB962C8B-B14F-4D97-AF65-F5344CB8AC3E}">
        <p14:creationId xmlns:p14="http://schemas.microsoft.com/office/powerpoint/2010/main" val="30022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7.3 Freigaben und Benutzung der App „</a:t>
            </a:r>
            <a:r>
              <a:rPr lang="de-DE" dirty="0" err="1"/>
              <a:t>Untis</a:t>
            </a:r>
            <a:r>
              <a:rPr lang="de-DE" dirty="0"/>
              <a:t> mobile“</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482950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21159CE-0298-0C40-8CDF-7A78B6CA38BE}"/>
              </a:ext>
            </a:extLst>
          </p:cNvPr>
          <p:cNvPicPr>
            <a:picLocks noChangeAspect="1"/>
          </p:cNvPicPr>
          <p:nvPr/>
        </p:nvPicPr>
        <p:blipFill>
          <a:blip r:embed="rId2"/>
          <a:stretch>
            <a:fillRect/>
          </a:stretch>
        </p:blipFill>
        <p:spPr>
          <a:xfrm>
            <a:off x="0" y="1359018"/>
            <a:ext cx="12192000" cy="4139963"/>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156119" y="192293"/>
            <a:ext cx="3928174" cy="1170528"/>
          </a:xfrm>
          <a:prstGeom prst="wedgeRoundRectCallout">
            <a:avLst>
              <a:gd name="adj1" fmla="val -109320"/>
              <a:gd name="adj2" fmla="val 14927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auf „Freigaben“, öffnet sich dieses Fenster.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5351782" y="3173947"/>
            <a:ext cx="5406991" cy="1404505"/>
          </a:xfrm>
          <a:prstGeom prst="wedgeRoundRectCallout">
            <a:avLst>
              <a:gd name="adj1" fmla="val -103400"/>
              <a:gd name="adj2" fmla="val 88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Wenn Sie die App „</a:t>
            </a:r>
            <a:r>
              <a:rPr lang="de-DE" sz="2000" dirty="0" err="1">
                <a:solidFill>
                  <a:schemeClr val="tx1"/>
                </a:solidFill>
              </a:rPr>
              <a:t>Untis</a:t>
            </a:r>
            <a:r>
              <a:rPr lang="de-DE" sz="2000" dirty="0">
                <a:solidFill>
                  <a:schemeClr val="tx1"/>
                </a:solidFill>
              </a:rPr>
              <a:t> mobile“ (erhältlich für iOS und Android) nutzen möchten, um z.B. einfach die Stundenpläne zu sehen, klicken Sie hier...</a:t>
            </a:r>
          </a:p>
        </p:txBody>
      </p:sp>
    </p:spTree>
    <p:extLst>
      <p:ext uri="{BB962C8B-B14F-4D97-AF65-F5344CB8AC3E}">
        <p14:creationId xmlns:p14="http://schemas.microsoft.com/office/powerpoint/2010/main" val="18731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DAA3797-D641-B54F-8818-C9ED560F9EA2}"/>
              </a:ext>
            </a:extLst>
          </p:cNvPr>
          <p:cNvPicPr>
            <a:picLocks noChangeAspect="1"/>
          </p:cNvPicPr>
          <p:nvPr/>
        </p:nvPicPr>
        <p:blipFill>
          <a:blip r:embed="rId2"/>
          <a:stretch>
            <a:fillRect/>
          </a:stretch>
        </p:blipFill>
        <p:spPr>
          <a:xfrm>
            <a:off x="693690" y="578782"/>
            <a:ext cx="4813300" cy="2222500"/>
          </a:xfrm>
          <a:prstGeom prst="rect">
            <a:avLst/>
          </a:prstGeom>
        </p:spPr>
      </p:pic>
      <p:pic>
        <p:nvPicPr>
          <p:cNvPr id="3" name="Grafik 2">
            <a:extLst>
              <a:ext uri="{FF2B5EF4-FFF2-40B4-BE49-F238E27FC236}">
                <a16:creationId xmlns:a16="http://schemas.microsoft.com/office/drawing/2014/main" id="{A4E599DC-06F9-F24E-A463-CC5D0C28D85B}"/>
              </a:ext>
            </a:extLst>
          </p:cNvPr>
          <p:cNvPicPr>
            <a:picLocks noChangeAspect="1"/>
          </p:cNvPicPr>
          <p:nvPr/>
        </p:nvPicPr>
        <p:blipFill>
          <a:blip r:embed="rId3"/>
          <a:stretch>
            <a:fillRect/>
          </a:stretch>
        </p:blipFill>
        <p:spPr>
          <a:xfrm>
            <a:off x="693690" y="2909591"/>
            <a:ext cx="8441315" cy="4053884"/>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156119" y="192293"/>
            <a:ext cx="3928174" cy="1170528"/>
          </a:xfrm>
          <a:prstGeom prst="wedgeRoundRectCallout">
            <a:avLst>
              <a:gd name="adj1" fmla="val -153370"/>
              <a:gd name="adj2" fmla="val 8982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erscheinen dann diese Schaltflächen.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5506990" y="1675942"/>
            <a:ext cx="5406991" cy="920528"/>
          </a:xfrm>
          <a:prstGeom prst="wedgeRoundRectCallout">
            <a:avLst>
              <a:gd name="adj1" fmla="val -84424"/>
              <a:gd name="adj2" fmla="val 487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Klicken Sie auf „Anzeigen“.</a:t>
            </a:r>
          </a:p>
        </p:txBody>
      </p:sp>
      <p:sp>
        <p:nvSpPr>
          <p:cNvPr id="10" name="Abgerundete rechteckige Legende 9">
            <a:extLst>
              <a:ext uri="{FF2B5EF4-FFF2-40B4-BE49-F238E27FC236}">
                <a16:creationId xmlns:a16="http://schemas.microsoft.com/office/drawing/2014/main" id="{7E3AC1AD-1419-A841-B587-4EDDBF001FA8}"/>
              </a:ext>
            </a:extLst>
          </p:cNvPr>
          <p:cNvSpPr/>
          <p:nvPr/>
        </p:nvSpPr>
        <p:spPr>
          <a:xfrm>
            <a:off x="6416710" y="3693629"/>
            <a:ext cx="5406991" cy="1810699"/>
          </a:xfrm>
          <a:prstGeom prst="wedgeRoundRectCallout">
            <a:avLst>
              <a:gd name="adj1" fmla="val -60828"/>
              <a:gd name="adj2" fmla="val 7402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öffnet sich dann dieses Fenster. Dieses kann man in der App auf dem Smartphone mit der Kamera erfassen und so einfach den Benutzerzugang einrichten.</a:t>
            </a:r>
          </a:p>
        </p:txBody>
      </p:sp>
    </p:spTree>
    <p:extLst>
      <p:ext uri="{BB962C8B-B14F-4D97-AF65-F5344CB8AC3E}">
        <p14:creationId xmlns:p14="http://schemas.microsoft.com/office/powerpoint/2010/main" val="19535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7.4 Passwort ändern</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77610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B8D16D-5EED-7A49-83CA-8825AB5BD7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
            <a:ext cx="8758238" cy="7304009"/>
          </a:xfrm>
          <a:prstGeom prst="rect">
            <a:avLst/>
          </a:prstGeom>
        </p:spPr>
      </p:pic>
      <p:sp>
        <p:nvSpPr>
          <p:cNvPr id="4" name="Abgerundete rechteckige Legende 3">
            <a:extLst>
              <a:ext uri="{FF2B5EF4-FFF2-40B4-BE49-F238E27FC236}">
                <a16:creationId xmlns:a16="http://schemas.microsoft.com/office/drawing/2014/main" id="{7B293AB8-2006-B346-AF0E-3A883E45C98B}"/>
              </a:ext>
            </a:extLst>
          </p:cNvPr>
          <p:cNvSpPr/>
          <p:nvPr/>
        </p:nvSpPr>
        <p:spPr>
          <a:xfrm>
            <a:off x="7194984" y="2786064"/>
            <a:ext cx="4122550" cy="2057884"/>
          </a:xfrm>
          <a:prstGeom prst="wedgeRoundRectCallout">
            <a:avLst>
              <a:gd name="adj1" fmla="val -91923"/>
              <a:gd name="adj2" fmla="val 36366"/>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Das ist die Start-Seite des elektronischen Klassenbuches unserer Schule.</a:t>
            </a:r>
          </a:p>
          <a:p>
            <a:pPr algn="ctr"/>
            <a:endParaRPr lang="de-DE" sz="2000" dirty="0">
              <a:solidFill>
                <a:schemeClr val="tx1"/>
              </a:solidFill>
            </a:endParaRPr>
          </a:p>
          <a:p>
            <a:pPr algn="ctr"/>
            <a:r>
              <a:rPr lang="de-DE" sz="2000" dirty="0">
                <a:solidFill>
                  <a:schemeClr val="tx1"/>
                </a:solidFill>
              </a:rPr>
              <a:t>Hier auf „Registrieren“ klicken.</a:t>
            </a:r>
          </a:p>
        </p:txBody>
      </p:sp>
    </p:spTree>
    <p:extLst>
      <p:ext uri="{BB962C8B-B14F-4D97-AF65-F5344CB8AC3E}">
        <p14:creationId xmlns:p14="http://schemas.microsoft.com/office/powerpoint/2010/main" val="398993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DD86DB8-89B0-DC46-8A16-82C6259E80AE}"/>
              </a:ext>
            </a:extLst>
          </p:cNvPr>
          <p:cNvPicPr>
            <a:picLocks noChangeAspect="1"/>
          </p:cNvPicPr>
          <p:nvPr/>
        </p:nvPicPr>
        <p:blipFill>
          <a:blip r:embed="rId2"/>
          <a:stretch>
            <a:fillRect/>
          </a:stretch>
        </p:blipFill>
        <p:spPr>
          <a:xfrm>
            <a:off x="481560" y="0"/>
            <a:ext cx="5599043" cy="68580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6600307" y="425376"/>
            <a:ext cx="3928174" cy="1170528"/>
          </a:xfrm>
          <a:prstGeom prst="wedgeRoundRectCallout">
            <a:avLst>
              <a:gd name="adj1" fmla="val -26181"/>
              <a:gd name="adj2" fmla="val 207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auf das Profil-Symbol ...</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6416710" y="4378227"/>
            <a:ext cx="3856843" cy="920528"/>
          </a:xfrm>
          <a:prstGeom prst="wedgeRoundRectCallout">
            <a:avLst>
              <a:gd name="adj1" fmla="val -133826"/>
              <a:gd name="adj2" fmla="val 16451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und auf „Passwort ändern“ ...</a:t>
            </a:r>
          </a:p>
        </p:txBody>
      </p:sp>
    </p:spTree>
    <p:extLst>
      <p:ext uri="{BB962C8B-B14F-4D97-AF65-F5344CB8AC3E}">
        <p14:creationId xmlns:p14="http://schemas.microsoft.com/office/powerpoint/2010/main" val="26705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9DC006B-59BC-5540-9FFD-678C3EE78E43}"/>
              </a:ext>
            </a:extLst>
          </p:cNvPr>
          <p:cNvPicPr>
            <a:picLocks noChangeAspect="1"/>
          </p:cNvPicPr>
          <p:nvPr/>
        </p:nvPicPr>
        <p:blipFill>
          <a:blip r:embed="rId2"/>
          <a:stretch>
            <a:fillRect/>
          </a:stretch>
        </p:blipFill>
        <p:spPr>
          <a:xfrm>
            <a:off x="232412" y="1188720"/>
            <a:ext cx="12128500" cy="42672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156119" y="192293"/>
            <a:ext cx="3928174" cy="1170528"/>
          </a:xfrm>
          <a:prstGeom prst="wedgeRoundRectCallout">
            <a:avLst>
              <a:gd name="adj1" fmla="val -34397"/>
              <a:gd name="adj2" fmla="val -8645"/>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öffnet sich dieses Fenster.</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6296661" y="2012751"/>
            <a:ext cx="5406991" cy="920528"/>
          </a:xfrm>
          <a:prstGeom prst="wedgeRoundRectCallout">
            <a:avLst>
              <a:gd name="adj1" fmla="val -91832"/>
              <a:gd name="adj2" fmla="val 28176"/>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zunächst das alte Passwort eingeben, …</a:t>
            </a:r>
          </a:p>
        </p:txBody>
      </p:sp>
      <p:sp>
        <p:nvSpPr>
          <p:cNvPr id="7" name="Abgerundete rechteckige Legende 6">
            <a:extLst>
              <a:ext uri="{FF2B5EF4-FFF2-40B4-BE49-F238E27FC236}">
                <a16:creationId xmlns:a16="http://schemas.microsoft.com/office/drawing/2014/main" id="{8A48C8EE-8CCF-1A49-8C9A-28EA17C14B14}"/>
              </a:ext>
            </a:extLst>
          </p:cNvPr>
          <p:cNvSpPr/>
          <p:nvPr/>
        </p:nvSpPr>
        <p:spPr>
          <a:xfrm>
            <a:off x="6416710" y="3322320"/>
            <a:ext cx="5406991" cy="920528"/>
          </a:xfrm>
          <a:prstGeom prst="wedgeRoundRectCallout">
            <a:avLst>
              <a:gd name="adj1" fmla="val -85863"/>
              <a:gd name="adj2" fmla="val -45838"/>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dann zwei Mal den neue Passwort.</a:t>
            </a:r>
          </a:p>
        </p:txBody>
      </p:sp>
      <p:sp>
        <p:nvSpPr>
          <p:cNvPr id="8" name="Abgerundete rechteckige Legende 7">
            <a:extLst>
              <a:ext uri="{FF2B5EF4-FFF2-40B4-BE49-F238E27FC236}">
                <a16:creationId xmlns:a16="http://schemas.microsoft.com/office/drawing/2014/main" id="{30BE3768-6119-7B4B-9332-41DD62ECDC7F}"/>
              </a:ext>
            </a:extLst>
          </p:cNvPr>
          <p:cNvSpPr/>
          <p:nvPr/>
        </p:nvSpPr>
        <p:spPr>
          <a:xfrm>
            <a:off x="6416710" y="3322320"/>
            <a:ext cx="5406991" cy="920528"/>
          </a:xfrm>
          <a:prstGeom prst="wedgeRoundRectCallout">
            <a:avLst>
              <a:gd name="adj1" fmla="val -83210"/>
              <a:gd name="adj2" fmla="val 24280"/>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dann zwei Mal den neue Passwort.</a:t>
            </a:r>
          </a:p>
        </p:txBody>
      </p:sp>
      <p:sp>
        <p:nvSpPr>
          <p:cNvPr id="9" name="Abgerundete rechteckige Legende 8">
            <a:extLst>
              <a:ext uri="{FF2B5EF4-FFF2-40B4-BE49-F238E27FC236}">
                <a16:creationId xmlns:a16="http://schemas.microsoft.com/office/drawing/2014/main" id="{5928E4DD-A8F0-DC48-97AC-88D2A642D236}"/>
              </a:ext>
            </a:extLst>
          </p:cNvPr>
          <p:cNvSpPr/>
          <p:nvPr/>
        </p:nvSpPr>
        <p:spPr>
          <a:xfrm>
            <a:off x="6296660" y="4924433"/>
            <a:ext cx="5406991" cy="920528"/>
          </a:xfrm>
          <a:prstGeom prst="wedgeRoundRectCallout">
            <a:avLst>
              <a:gd name="adj1" fmla="val -118359"/>
              <a:gd name="adj2" fmla="val -6726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Schließlich auf „Speichern“ klicken.</a:t>
            </a:r>
          </a:p>
        </p:txBody>
      </p:sp>
    </p:spTree>
    <p:extLst>
      <p:ext uri="{BB962C8B-B14F-4D97-AF65-F5344CB8AC3E}">
        <p14:creationId xmlns:p14="http://schemas.microsoft.com/office/powerpoint/2010/main" val="9180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1355558" y="2710532"/>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t>7.5 Hilfesystem und Online-Handbuch</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268919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B68B6E3-EAA9-D548-8CFE-6784CC9C14EE}"/>
              </a:ext>
            </a:extLst>
          </p:cNvPr>
          <p:cNvPicPr>
            <a:picLocks noChangeAspect="1"/>
          </p:cNvPicPr>
          <p:nvPr/>
        </p:nvPicPr>
        <p:blipFill>
          <a:blip r:embed="rId2"/>
          <a:stretch>
            <a:fillRect/>
          </a:stretch>
        </p:blipFill>
        <p:spPr>
          <a:xfrm>
            <a:off x="865842" y="401652"/>
            <a:ext cx="4902200" cy="28448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156119" y="192293"/>
            <a:ext cx="3928174" cy="1170528"/>
          </a:xfrm>
          <a:prstGeom prst="wedgeRoundRectCallout">
            <a:avLst>
              <a:gd name="adj1" fmla="val -108795"/>
              <a:gd name="adj2" fmla="val 67942"/>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In jedem Fenster findet man rechts oben ein Fragezeichen.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6416710" y="2099801"/>
            <a:ext cx="5406991" cy="920528"/>
          </a:xfrm>
          <a:prstGeom prst="wedgeRoundRectCallout">
            <a:avLst>
              <a:gd name="adj1" fmla="val -79563"/>
              <a:gd name="adj2" fmla="val -98426"/>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Klickt man darauf, öffnet sich die passende Seite aus dem Hilfesystem von </a:t>
            </a:r>
            <a:r>
              <a:rPr lang="de-DE" sz="2000" dirty="0" err="1">
                <a:solidFill>
                  <a:schemeClr val="tx1"/>
                </a:solidFill>
              </a:rPr>
              <a:t>WebUntis</a:t>
            </a:r>
            <a:r>
              <a:rPr lang="de-DE" sz="2000" dirty="0">
                <a:solidFill>
                  <a:schemeClr val="tx1"/>
                </a:solidFill>
              </a:rPr>
              <a:t>:</a:t>
            </a:r>
          </a:p>
        </p:txBody>
      </p:sp>
    </p:spTree>
    <p:extLst>
      <p:ext uri="{BB962C8B-B14F-4D97-AF65-F5344CB8AC3E}">
        <p14:creationId xmlns:p14="http://schemas.microsoft.com/office/powerpoint/2010/main" val="542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A64A90-1617-4846-A0AC-7703CBE2C819}"/>
              </a:ext>
            </a:extLst>
          </p:cNvPr>
          <p:cNvPicPr>
            <a:picLocks noChangeAspect="1"/>
          </p:cNvPicPr>
          <p:nvPr/>
        </p:nvPicPr>
        <p:blipFill>
          <a:blip r:embed="rId2"/>
          <a:stretch>
            <a:fillRect/>
          </a:stretch>
        </p:blipFill>
        <p:spPr>
          <a:xfrm>
            <a:off x="76200" y="1136650"/>
            <a:ext cx="12039600" cy="4584700"/>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000211" y="728783"/>
            <a:ext cx="3928174" cy="1170528"/>
          </a:xfrm>
          <a:prstGeom prst="wedgeRoundRectCallout">
            <a:avLst>
              <a:gd name="adj1" fmla="val 53238"/>
              <a:gd name="adj2" fmla="val 110831"/>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Hier kann man durch das Online-Handbuch blättern usw.</a:t>
            </a:r>
          </a:p>
        </p:txBody>
      </p:sp>
    </p:spTree>
    <p:extLst>
      <p:ext uri="{BB962C8B-B14F-4D97-AF65-F5344CB8AC3E}">
        <p14:creationId xmlns:p14="http://schemas.microsoft.com/office/powerpoint/2010/main" val="1274088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262BFC-257C-F240-8DAF-72699ABE1E5C}"/>
              </a:ext>
            </a:extLst>
          </p:cNvPr>
          <p:cNvSpPr txBox="1">
            <a:spLocks/>
          </p:cNvSpPr>
          <p:nvPr/>
        </p:nvSpPr>
        <p:spPr>
          <a:xfrm>
            <a:off x="494946" y="430305"/>
            <a:ext cx="9144000" cy="42134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e-DE" dirty="0"/>
          </a:p>
          <a:p>
            <a:pPr algn="ctr"/>
            <a:r>
              <a:rPr lang="de-DE" dirty="0"/>
              <a:t>Wenn Sie noch Fragen haben oder es irgendwelche Probleme gibt, wenden Sie sich bitte an Herr Ruf (E-Mail: </a:t>
            </a:r>
            <a:r>
              <a:rPr lang="de-DE" dirty="0">
                <a:hlinkClick r:id="rId2"/>
              </a:rPr>
              <a:t>thorsten.ruf@saarpfalz-kreis.de</a:t>
            </a:r>
            <a:r>
              <a:rPr lang="de-DE" dirty="0"/>
              <a:t>).</a:t>
            </a:r>
          </a:p>
          <a:p>
            <a:pPr algn="ctr"/>
            <a:br>
              <a:rPr lang="de-DE" dirty="0"/>
            </a:br>
            <a:r>
              <a:rPr lang="de-DE" dirty="0"/>
              <a:t>Vielen Dank!</a:t>
            </a:r>
          </a:p>
        </p:txBody>
      </p:sp>
      <p:pic>
        <p:nvPicPr>
          <p:cNvPr id="6" name="Grafik 5">
            <a:extLst>
              <a:ext uri="{FF2B5EF4-FFF2-40B4-BE49-F238E27FC236}">
                <a16:creationId xmlns:a16="http://schemas.microsoft.com/office/drawing/2014/main" id="{24C44911-C3A0-9E47-8127-C5A7C37D95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1909" y="286772"/>
            <a:ext cx="2023292" cy="2023292"/>
          </a:xfrm>
          <a:prstGeom prst="rect">
            <a:avLst/>
          </a:prstGeom>
        </p:spPr>
      </p:pic>
    </p:spTree>
    <p:extLst>
      <p:ext uri="{BB962C8B-B14F-4D97-AF65-F5344CB8AC3E}">
        <p14:creationId xmlns:p14="http://schemas.microsoft.com/office/powerpoint/2010/main" val="261738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F86E510-4D70-9245-BC30-FB3E8E502278}"/>
              </a:ext>
            </a:extLst>
          </p:cNvPr>
          <p:cNvPicPr>
            <a:picLocks noChangeAspect="1"/>
          </p:cNvPicPr>
          <p:nvPr/>
        </p:nvPicPr>
        <p:blipFill>
          <a:blip r:embed="rId2"/>
          <a:stretch>
            <a:fillRect/>
          </a:stretch>
        </p:blipFill>
        <p:spPr>
          <a:xfrm>
            <a:off x="171450" y="148610"/>
            <a:ext cx="9743678" cy="5037753"/>
          </a:xfrm>
          <a:prstGeom prst="rect">
            <a:avLst/>
          </a:prstGeom>
        </p:spPr>
      </p:pic>
      <p:sp>
        <p:nvSpPr>
          <p:cNvPr id="4" name="Abgerundete rechteckige Legende 3">
            <a:extLst>
              <a:ext uri="{FF2B5EF4-FFF2-40B4-BE49-F238E27FC236}">
                <a16:creationId xmlns:a16="http://schemas.microsoft.com/office/drawing/2014/main" id="{7B293AB8-2006-B346-AF0E-3A883E45C98B}"/>
              </a:ext>
            </a:extLst>
          </p:cNvPr>
          <p:cNvSpPr/>
          <p:nvPr/>
        </p:nvSpPr>
        <p:spPr>
          <a:xfrm>
            <a:off x="7437871" y="900113"/>
            <a:ext cx="4122550" cy="2057884"/>
          </a:xfrm>
          <a:prstGeom prst="wedgeRoundRectCallout">
            <a:avLst>
              <a:gd name="adj1" fmla="val -112718"/>
              <a:gd name="adj2" fmla="val 2942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öffnet sich dieses Fenster.</a:t>
            </a:r>
          </a:p>
          <a:p>
            <a:pPr algn="ctr"/>
            <a:endParaRPr lang="de-DE" sz="2000" dirty="0">
              <a:solidFill>
                <a:schemeClr val="tx1"/>
              </a:solidFill>
            </a:endParaRPr>
          </a:p>
          <a:p>
            <a:pPr algn="ctr"/>
            <a:r>
              <a:rPr lang="de-DE" sz="2000" dirty="0">
                <a:solidFill>
                  <a:schemeClr val="tx1"/>
                </a:solidFill>
              </a:rPr>
              <a:t>Hier die E-Mail-Adresse eingeben, die Sie uns gegeben haben.</a:t>
            </a:r>
          </a:p>
        </p:txBody>
      </p:sp>
    </p:spTree>
    <p:extLst>
      <p:ext uri="{BB962C8B-B14F-4D97-AF65-F5344CB8AC3E}">
        <p14:creationId xmlns:p14="http://schemas.microsoft.com/office/powerpoint/2010/main" val="294138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5217CB3-9D8D-284D-8AA4-BAFD493ADCF4}"/>
              </a:ext>
            </a:extLst>
          </p:cNvPr>
          <p:cNvPicPr>
            <a:picLocks noChangeAspect="1"/>
          </p:cNvPicPr>
          <p:nvPr/>
        </p:nvPicPr>
        <p:blipFill>
          <a:blip r:embed="rId2"/>
          <a:stretch>
            <a:fillRect/>
          </a:stretch>
        </p:blipFill>
        <p:spPr>
          <a:xfrm>
            <a:off x="228601" y="143270"/>
            <a:ext cx="9672130" cy="4985943"/>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437871" y="900113"/>
            <a:ext cx="4122550" cy="2057884"/>
          </a:xfrm>
          <a:prstGeom prst="wedgeRoundRectCallout">
            <a:avLst>
              <a:gd name="adj1" fmla="val -112718"/>
              <a:gd name="adj2" fmla="val 2942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öffnet sich dieses Fenster.</a:t>
            </a:r>
          </a:p>
          <a:p>
            <a:pPr algn="ctr"/>
            <a:endParaRPr lang="de-DE" sz="2000" dirty="0">
              <a:solidFill>
                <a:schemeClr val="tx1"/>
              </a:solidFill>
            </a:endParaRPr>
          </a:p>
          <a:p>
            <a:pPr algn="ctr"/>
            <a:r>
              <a:rPr lang="de-DE" sz="2000" dirty="0">
                <a:solidFill>
                  <a:schemeClr val="tx1"/>
                </a:solidFill>
              </a:rPr>
              <a:t>Hier die E-Mail-Adresse eingeben, die Sie uns gegeben haben.</a:t>
            </a:r>
          </a:p>
        </p:txBody>
      </p:sp>
      <p:sp>
        <p:nvSpPr>
          <p:cNvPr id="6" name="Abgerundete rechteckige Legende 5">
            <a:extLst>
              <a:ext uri="{FF2B5EF4-FFF2-40B4-BE49-F238E27FC236}">
                <a16:creationId xmlns:a16="http://schemas.microsoft.com/office/drawing/2014/main" id="{D15FC1F7-9B15-BE4A-9C8B-6EC15DDB866B}"/>
              </a:ext>
            </a:extLst>
          </p:cNvPr>
          <p:cNvSpPr/>
          <p:nvPr/>
        </p:nvSpPr>
        <p:spPr>
          <a:xfrm>
            <a:off x="5996369" y="2764828"/>
            <a:ext cx="3261932" cy="707034"/>
          </a:xfrm>
          <a:prstGeom prst="wedgeRoundRectCallout">
            <a:avLst>
              <a:gd name="adj1" fmla="val -156228"/>
              <a:gd name="adj2" fmla="val -4077"/>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Dann auf „Senden“ klicken.</a:t>
            </a:r>
          </a:p>
        </p:txBody>
      </p:sp>
    </p:spTree>
    <p:extLst>
      <p:ext uri="{BB962C8B-B14F-4D97-AF65-F5344CB8AC3E}">
        <p14:creationId xmlns:p14="http://schemas.microsoft.com/office/powerpoint/2010/main" val="2025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3124A42-756C-5447-BC9A-4A2EA84C44BC}"/>
              </a:ext>
            </a:extLst>
          </p:cNvPr>
          <p:cNvPicPr>
            <a:picLocks noChangeAspect="1"/>
          </p:cNvPicPr>
          <p:nvPr/>
        </p:nvPicPr>
        <p:blipFill>
          <a:blip r:embed="rId2"/>
          <a:stretch>
            <a:fillRect/>
          </a:stretch>
        </p:blipFill>
        <p:spPr>
          <a:xfrm>
            <a:off x="25400" y="358178"/>
            <a:ext cx="11531805" cy="4562165"/>
          </a:xfrm>
          <a:prstGeom prst="rect">
            <a:avLst/>
          </a:prstGeom>
        </p:spPr>
      </p:pic>
      <p:sp>
        <p:nvSpPr>
          <p:cNvPr id="5" name="Abgerundete rechteckige Legende 4">
            <a:extLst>
              <a:ext uri="{FF2B5EF4-FFF2-40B4-BE49-F238E27FC236}">
                <a16:creationId xmlns:a16="http://schemas.microsoft.com/office/drawing/2014/main" id="{13BF4F5C-3231-7747-BC0F-8A1E84353E0A}"/>
              </a:ext>
            </a:extLst>
          </p:cNvPr>
          <p:cNvSpPr/>
          <p:nvPr/>
        </p:nvSpPr>
        <p:spPr>
          <a:xfrm>
            <a:off x="7437871" y="900113"/>
            <a:ext cx="4122550" cy="2057884"/>
          </a:xfrm>
          <a:prstGeom prst="wedgeRoundRectCallout">
            <a:avLst>
              <a:gd name="adj1" fmla="val -36143"/>
              <a:gd name="adj2" fmla="val 24133"/>
              <a:gd name="adj3" fmla="val 16667"/>
            </a:avLst>
          </a:prstGeom>
          <a:solidFill>
            <a:srgbClr val="FFE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öffnet sich zur Bestätigung dieses Fenster.</a:t>
            </a:r>
          </a:p>
        </p:txBody>
      </p:sp>
    </p:spTree>
    <p:extLst>
      <p:ext uri="{BB962C8B-B14F-4D97-AF65-F5344CB8AC3E}">
        <p14:creationId xmlns:p14="http://schemas.microsoft.com/office/powerpoint/2010/main" val="31288801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1659</Words>
  <Application>Microsoft Macintosh PowerPoint</Application>
  <PresentationFormat>Breitbild</PresentationFormat>
  <Paragraphs>169</Paragraphs>
  <Slides>65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65</vt:i4>
      </vt:variant>
    </vt:vector>
  </HeadingPairs>
  <TitlesOfParts>
    <vt:vector size="69" baseType="lpstr">
      <vt:lpstr>Arial</vt:lpstr>
      <vt:lpstr>Calibri</vt:lpstr>
      <vt:lpstr>Calibri Light</vt:lpstr>
      <vt:lpstr>Office</vt:lpstr>
      <vt:lpstr>Das elektronische Klassenbuch „WebUntis“</vt:lpstr>
      <vt:lpstr>Inhalt</vt:lpstr>
      <vt:lpstr>1. Sich registrieren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elektronische Klassenbuch „WebUntis“</dc:title>
  <dc:creator>Thorsten Ruf</dc:creator>
  <cp:lastModifiedBy>Thorsten Ruf</cp:lastModifiedBy>
  <cp:revision>54</cp:revision>
  <dcterms:created xsi:type="dcterms:W3CDTF">2018-11-11T11:32:28Z</dcterms:created>
  <dcterms:modified xsi:type="dcterms:W3CDTF">2019-10-18T09:30:47Z</dcterms:modified>
</cp:coreProperties>
</file>